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57" r:id="rId3"/>
    <p:sldId id="258" r:id="rId4"/>
    <p:sldId id="259" r:id="rId5"/>
    <p:sldId id="265" r:id="rId6"/>
    <p:sldId id="260" r:id="rId7"/>
    <p:sldId id="266" r:id="rId8"/>
    <p:sldId id="267" r:id="rId9"/>
    <p:sldId id="261" r:id="rId10"/>
    <p:sldId id="268" r:id="rId11"/>
    <p:sldId id="269" r:id="rId12"/>
    <p:sldId id="270" r:id="rId13"/>
    <p:sldId id="271" r:id="rId14"/>
    <p:sldId id="272" r:id="rId15"/>
    <p:sldId id="274" r:id="rId16"/>
    <p:sldId id="275" r:id="rId17"/>
    <p:sldId id="276" r:id="rId18"/>
    <p:sldId id="277" r:id="rId19"/>
    <p:sldId id="278" r:id="rId20"/>
    <p:sldId id="273" r:id="rId21"/>
    <p:sldId id="279" r:id="rId22"/>
    <p:sldId id="280" r:id="rId23"/>
    <p:sldId id="281" r:id="rId24"/>
    <p:sldId id="282" r:id="rId25"/>
    <p:sldId id="283"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12068D-6797-4939-9151-52B4C01CE5D2}" v="754" dt="2022-12-23T16:19:01.938"/>
    <p1510:client id="{688D88BA-82BF-40DF-956D-6C3CC7A4425B}" v="1121" dt="2022-12-21T18:43:36.285"/>
    <p1510:client id="{6DD22077-8A86-4718-9521-8B5F31A28864}" v="512" dt="2022-12-22T06:08:08.9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12/23/2022</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03130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12/23/2022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15257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12/23/2022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28602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12/23/2022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61883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12/23/2022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32068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12/23/2022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80818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12/23/2022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7032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12/23/2022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80596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12/23/2022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3939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12/23/2022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7027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12/23/2022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80571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12/23/2022</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86933935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8">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1" name="Rectangle 10">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5" name="Rectangle 12">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ater, outdoor, river, building&#10;&#10;Description automatically generated">
            <a:extLst>
              <a:ext uri="{FF2B5EF4-FFF2-40B4-BE49-F238E27FC236}">
                <a16:creationId xmlns:a16="http://schemas.microsoft.com/office/drawing/2014/main" id="{5E3F4618-7962-2CA2-6D9A-EB9E3FA938B8}"/>
              </a:ext>
            </a:extLst>
          </p:cNvPr>
          <p:cNvPicPr>
            <a:picLocks noChangeAspect="1"/>
          </p:cNvPicPr>
          <p:nvPr/>
        </p:nvPicPr>
        <p:blipFill rotWithShape="1">
          <a:blip r:embed="rId2">
            <a:alphaModFix amt="70000"/>
          </a:blip>
          <a:srcRect t="8103" r="-1" b="1891"/>
          <a:stretch/>
        </p:blipFill>
        <p:spPr>
          <a:xfrm>
            <a:off x="20" y="10"/>
            <a:ext cx="12188932" cy="6856614"/>
          </a:xfrm>
          <a:prstGeom prst="rect">
            <a:avLst/>
          </a:prstGeom>
        </p:spPr>
      </p:pic>
      <p:grpSp>
        <p:nvGrpSpPr>
          <p:cNvPr id="56"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6" name="Freeform: Shape 15">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57" name="Freeform: Shape 16">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58" name="Freeform: Shape 18">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8" name="Freeform: Shape 27">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41"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ctrTitle"/>
          </p:nvPr>
        </p:nvSpPr>
        <p:spPr>
          <a:xfrm>
            <a:off x="5001841" y="726641"/>
            <a:ext cx="5998193" cy="3187427"/>
          </a:xfrm>
        </p:spPr>
        <p:txBody>
          <a:bodyPr>
            <a:normAutofit/>
          </a:bodyPr>
          <a:lstStyle/>
          <a:p>
            <a:pPr algn="r"/>
            <a:r>
              <a:rPr lang="en-US" sz="5400" dirty="0">
                <a:solidFill>
                  <a:srgbClr val="FFFFFF"/>
                </a:solidFill>
              </a:rPr>
              <a:t>Chicago Crime Data Analysis</a:t>
            </a:r>
          </a:p>
        </p:txBody>
      </p:sp>
      <p:sp>
        <p:nvSpPr>
          <p:cNvPr id="3" name="Subtitle 2"/>
          <p:cNvSpPr>
            <a:spLocks noGrp="1"/>
          </p:cNvSpPr>
          <p:nvPr>
            <p:ph type="subTitle" idx="1"/>
          </p:nvPr>
        </p:nvSpPr>
        <p:spPr>
          <a:xfrm>
            <a:off x="4994025" y="4069781"/>
            <a:ext cx="5993576" cy="2043305"/>
          </a:xfrm>
        </p:spPr>
        <p:txBody>
          <a:bodyPr vert="horz" lIns="91440" tIns="45720" rIns="91440" bIns="45720" rtlCol="0" anchor="t">
            <a:normAutofit/>
          </a:bodyPr>
          <a:lstStyle/>
          <a:p>
            <a:pPr algn="r"/>
            <a:r>
              <a:rPr lang="en-US" sz="2200" dirty="0">
                <a:solidFill>
                  <a:srgbClr val="FFFFFF"/>
                </a:solidFill>
                <a:cs typeface="Segoe UI"/>
              </a:rPr>
              <a:t>Presented by: </a:t>
            </a:r>
            <a:endParaRPr lang="en-US" sz="2200">
              <a:solidFill>
                <a:srgbClr val="FFFFFF"/>
              </a:solidFill>
              <a:cs typeface="Segoe UI"/>
            </a:endParaRPr>
          </a:p>
          <a:p>
            <a:pPr algn="r"/>
            <a:r>
              <a:rPr lang="en-US" sz="2200" b="1" dirty="0">
                <a:solidFill>
                  <a:srgbClr val="FFFFFF"/>
                </a:solidFill>
                <a:cs typeface="Segoe UI"/>
              </a:rPr>
              <a:t>Group1 – Elena, Natalie, </a:t>
            </a:r>
            <a:r>
              <a:rPr lang="en-US" sz="2200" b="1" dirty="0" err="1">
                <a:solidFill>
                  <a:srgbClr val="FFFFFF"/>
                </a:solidFill>
                <a:cs typeface="Segoe UI"/>
              </a:rPr>
              <a:t>Arpneet</a:t>
            </a:r>
            <a:r>
              <a:rPr lang="en-US" sz="2200" b="1" dirty="0">
                <a:solidFill>
                  <a:srgbClr val="FFFFFF"/>
                </a:solidFill>
                <a:cs typeface="Segoe UI"/>
              </a:rPr>
              <a:t>, Suraj, Vasu, Chulin </a:t>
            </a:r>
            <a:endParaRPr lang="en-US" sz="2200" dirty="0">
              <a:solidFill>
                <a:srgbClr val="FFFFFF"/>
              </a:solidFill>
              <a:cs typeface="Segoe UI"/>
            </a:endParaRPr>
          </a:p>
        </p:txBody>
      </p:sp>
      <p:grpSp>
        <p:nvGrpSpPr>
          <p:cNvPr id="52"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53" name="Straight Connector 52">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6" name="Freeform: Shape 15">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Freeform: Shape 16">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46658AA1-2DF2-6549-5EEC-9124761CC8FA}"/>
              </a:ext>
            </a:extLst>
          </p:cNvPr>
          <p:cNvSpPr>
            <a:spLocks noGrp="1"/>
          </p:cNvSpPr>
          <p:nvPr>
            <p:ph type="title"/>
          </p:nvPr>
        </p:nvSpPr>
        <p:spPr>
          <a:xfrm>
            <a:off x="1198182" y="559813"/>
            <a:ext cx="3988369" cy="2236864"/>
          </a:xfrm>
        </p:spPr>
        <p:txBody>
          <a:bodyPr>
            <a:normAutofit/>
          </a:bodyPr>
          <a:lstStyle/>
          <a:p>
            <a:r>
              <a:rPr lang="en-US" dirty="0"/>
              <a:t>Overall Crime Trends in Chicago</a:t>
            </a:r>
          </a:p>
        </p:txBody>
      </p:sp>
      <p:sp>
        <p:nvSpPr>
          <p:cNvPr id="8" name="Content Placeholder 7">
            <a:extLst>
              <a:ext uri="{FF2B5EF4-FFF2-40B4-BE49-F238E27FC236}">
                <a16:creationId xmlns:a16="http://schemas.microsoft.com/office/drawing/2014/main" id="{487830AC-B8F2-996F-B103-114F0A83F0EF}"/>
              </a:ext>
            </a:extLst>
          </p:cNvPr>
          <p:cNvSpPr>
            <a:spLocks noGrp="1"/>
          </p:cNvSpPr>
          <p:nvPr>
            <p:ph idx="1"/>
          </p:nvPr>
        </p:nvSpPr>
        <p:spPr>
          <a:xfrm>
            <a:off x="1185756" y="2955401"/>
            <a:ext cx="3988112" cy="3157686"/>
          </a:xfrm>
        </p:spPr>
        <p:txBody>
          <a:bodyPr vert="horz" lIns="91440" tIns="45720" rIns="91440" bIns="45720" rtlCol="0" anchor="t">
            <a:normAutofit/>
          </a:bodyPr>
          <a:lstStyle/>
          <a:p>
            <a:r>
              <a:rPr lang="en-US" sz="1800" dirty="0">
                <a:ea typeface="+mn-lt"/>
                <a:cs typeface="+mn-lt"/>
              </a:rPr>
              <a:t>The top 5 categories of crime are: THEFT, BATTERY, NARCOTICS, CRIMINAL DAMAGE, and ASSAULT.</a:t>
            </a:r>
            <a:endParaRPr lang="en-US" sz="1800" dirty="0"/>
          </a:p>
        </p:txBody>
      </p:sp>
      <p:pic>
        <p:nvPicPr>
          <p:cNvPr id="4" name="Picture 4" descr="Chart, bar chart&#10;&#10;Description automatically generated">
            <a:extLst>
              <a:ext uri="{FF2B5EF4-FFF2-40B4-BE49-F238E27FC236}">
                <a16:creationId xmlns:a16="http://schemas.microsoft.com/office/drawing/2014/main" id="{6DF3EBF4-B2C1-45A6-A706-D057158DE792}"/>
              </a:ext>
            </a:extLst>
          </p:cNvPr>
          <p:cNvPicPr>
            <a:picLocks noChangeAspect="1"/>
          </p:cNvPicPr>
          <p:nvPr/>
        </p:nvPicPr>
        <p:blipFill>
          <a:blip r:embed="rId2"/>
          <a:stretch>
            <a:fillRect/>
          </a:stretch>
        </p:blipFill>
        <p:spPr>
          <a:xfrm>
            <a:off x="5602903" y="1119001"/>
            <a:ext cx="6387190" cy="4614743"/>
          </a:xfrm>
          <a:prstGeom prst="rect">
            <a:avLst/>
          </a:prstGeom>
        </p:spPr>
      </p:pic>
      <p:grpSp>
        <p:nvGrpSpPr>
          <p:cNvPr id="25"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6" name="Freeform: Shape 25">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7"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9" name="Freeform: Shape 28">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8" name="Freeform: Shape 27">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054437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6" name="Freeform: Shape 15">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Freeform: Shape 16">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46658AA1-2DF2-6549-5EEC-9124761CC8FA}"/>
              </a:ext>
            </a:extLst>
          </p:cNvPr>
          <p:cNvSpPr>
            <a:spLocks noGrp="1"/>
          </p:cNvSpPr>
          <p:nvPr>
            <p:ph type="title"/>
          </p:nvPr>
        </p:nvSpPr>
        <p:spPr>
          <a:xfrm>
            <a:off x="1198182" y="559813"/>
            <a:ext cx="3988369" cy="2236864"/>
          </a:xfrm>
        </p:spPr>
        <p:txBody>
          <a:bodyPr>
            <a:normAutofit/>
          </a:bodyPr>
          <a:lstStyle/>
          <a:p>
            <a:r>
              <a:rPr lang="en-US" dirty="0"/>
              <a:t>Overall Crime Trends in Chicago</a:t>
            </a:r>
          </a:p>
        </p:txBody>
      </p:sp>
      <p:sp>
        <p:nvSpPr>
          <p:cNvPr id="8" name="Content Placeholder 7">
            <a:extLst>
              <a:ext uri="{FF2B5EF4-FFF2-40B4-BE49-F238E27FC236}">
                <a16:creationId xmlns:a16="http://schemas.microsoft.com/office/drawing/2014/main" id="{487830AC-B8F2-996F-B103-114F0A83F0EF}"/>
              </a:ext>
            </a:extLst>
          </p:cNvPr>
          <p:cNvSpPr>
            <a:spLocks noGrp="1"/>
          </p:cNvSpPr>
          <p:nvPr>
            <p:ph idx="1"/>
          </p:nvPr>
        </p:nvSpPr>
        <p:spPr>
          <a:xfrm>
            <a:off x="1185756" y="2955401"/>
            <a:ext cx="3988112" cy="3157686"/>
          </a:xfrm>
        </p:spPr>
        <p:txBody>
          <a:bodyPr vert="horz" lIns="91440" tIns="45720" rIns="91440" bIns="45720" rtlCol="0" anchor="t">
            <a:normAutofit/>
          </a:bodyPr>
          <a:lstStyle/>
          <a:p>
            <a:r>
              <a:rPr lang="en-US" sz="1800" dirty="0">
                <a:ea typeface="+mn-lt"/>
                <a:cs typeface="+mn-lt"/>
              </a:rPr>
              <a:t>It was found that top 5 crimes occurring in Chicago are: SIMPLE THEFTS, USD 500 AND UNDER, DOMESTIC BATTERY SIMPLE, TO VEHICLE, THEFT of OVER USD 500.</a:t>
            </a:r>
          </a:p>
        </p:txBody>
      </p:sp>
      <p:grpSp>
        <p:nvGrpSpPr>
          <p:cNvPr id="25"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6" name="Freeform: Shape 25">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7"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9" name="Freeform: Shape 28">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8" name="Freeform: Shape 27">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Picture 4" descr="Text&#10;&#10;Description automatically generated">
            <a:extLst>
              <a:ext uri="{FF2B5EF4-FFF2-40B4-BE49-F238E27FC236}">
                <a16:creationId xmlns:a16="http://schemas.microsoft.com/office/drawing/2014/main" id="{C4278A00-506E-EE91-0F0C-D0C921D8BACF}"/>
              </a:ext>
            </a:extLst>
          </p:cNvPr>
          <p:cNvPicPr>
            <a:picLocks noChangeAspect="1"/>
          </p:cNvPicPr>
          <p:nvPr/>
        </p:nvPicPr>
        <p:blipFill>
          <a:blip r:embed="rId2"/>
          <a:stretch>
            <a:fillRect/>
          </a:stretch>
        </p:blipFill>
        <p:spPr>
          <a:xfrm>
            <a:off x="6369205" y="2405222"/>
            <a:ext cx="5373029" cy="2660870"/>
          </a:xfrm>
          <a:prstGeom prst="rect">
            <a:avLst/>
          </a:prstGeom>
        </p:spPr>
      </p:pic>
    </p:spTree>
    <p:extLst>
      <p:ext uri="{BB962C8B-B14F-4D97-AF65-F5344CB8AC3E}">
        <p14:creationId xmlns:p14="http://schemas.microsoft.com/office/powerpoint/2010/main" val="2497916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Rectangle 4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4"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5" name="Freeform: Shape 44">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6" name="Freeform: Shape 45">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46658AA1-2DF2-6549-5EEC-9124761CC8FA}"/>
              </a:ext>
            </a:extLst>
          </p:cNvPr>
          <p:cNvSpPr>
            <a:spLocks noGrp="1"/>
          </p:cNvSpPr>
          <p:nvPr>
            <p:ph type="title"/>
          </p:nvPr>
        </p:nvSpPr>
        <p:spPr>
          <a:xfrm>
            <a:off x="1198182" y="559813"/>
            <a:ext cx="3988369" cy="2236864"/>
          </a:xfrm>
        </p:spPr>
        <p:txBody>
          <a:bodyPr>
            <a:normAutofit/>
          </a:bodyPr>
          <a:lstStyle/>
          <a:p>
            <a:r>
              <a:rPr lang="en-US" dirty="0"/>
              <a:t>Overall Crime Trends in Chicago</a:t>
            </a:r>
          </a:p>
        </p:txBody>
      </p:sp>
      <p:sp>
        <p:nvSpPr>
          <p:cNvPr id="8" name="Content Placeholder 7">
            <a:extLst>
              <a:ext uri="{FF2B5EF4-FFF2-40B4-BE49-F238E27FC236}">
                <a16:creationId xmlns:a16="http://schemas.microsoft.com/office/drawing/2014/main" id="{487830AC-B8F2-996F-B103-114F0A83F0EF}"/>
              </a:ext>
            </a:extLst>
          </p:cNvPr>
          <p:cNvSpPr>
            <a:spLocks noGrp="1"/>
          </p:cNvSpPr>
          <p:nvPr>
            <p:ph idx="1"/>
          </p:nvPr>
        </p:nvSpPr>
        <p:spPr>
          <a:xfrm>
            <a:off x="1185756" y="2955401"/>
            <a:ext cx="3988112" cy="3157686"/>
          </a:xfrm>
        </p:spPr>
        <p:txBody>
          <a:bodyPr vert="horz" lIns="91440" tIns="45720" rIns="91440" bIns="45720" rtlCol="0" anchor="t">
            <a:normAutofit/>
          </a:bodyPr>
          <a:lstStyle/>
          <a:p>
            <a:r>
              <a:rPr lang="en-US" sz="1800" dirty="0">
                <a:ea typeface="+mn-lt"/>
                <a:cs typeface="+mn-lt"/>
              </a:rPr>
              <a:t>It was found that top 5 crime locations in Chicago are: STREET, RESIDENCE, APARTMENT, SIDEWALK, OTHER.</a:t>
            </a:r>
            <a:endParaRPr lang="en-US" dirty="0">
              <a:ea typeface="+mn-lt"/>
              <a:cs typeface="+mn-lt"/>
            </a:endParaRPr>
          </a:p>
        </p:txBody>
      </p:sp>
      <p:pic>
        <p:nvPicPr>
          <p:cNvPr id="4" name="Picture 4" descr="Chart, bar chart&#10;&#10;Description automatically generated">
            <a:extLst>
              <a:ext uri="{FF2B5EF4-FFF2-40B4-BE49-F238E27FC236}">
                <a16:creationId xmlns:a16="http://schemas.microsoft.com/office/drawing/2014/main" id="{7C585798-474C-EA90-AFBB-42FE2F9B295A}"/>
              </a:ext>
            </a:extLst>
          </p:cNvPr>
          <p:cNvPicPr>
            <a:picLocks noChangeAspect="1"/>
          </p:cNvPicPr>
          <p:nvPr/>
        </p:nvPicPr>
        <p:blipFill>
          <a:blip r:embed="rId2"/>
          <a:stretch>
            <a:fillRect/>
          </a:stretch>
        </p:blipFill>
        <p:spPr>
          <a:xfrm>
            <a:off x="6495461" y="567942"/>
            <a:ext cx="4602073" cy="5716862"/>
          </a:xfrm>
          <a:prstGeom prst="rect">
            <a:avLst/>
          </a:prstGeom>
        </p:spPr>
      </p:pic>
      <p:grpSp>
        <p:nvGrpSpPr>
          <p:cNvPr id="54"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5" name="Freeform: Shape 54">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6"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8" name="Freeform: Shape 57">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7" name="Freeform: Shape 56">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388447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 name="Rectangle 7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3"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74" name="Freeform: Shape 73">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5" name="Freeform: Shape 74">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46658AA1-2DF2-6549-5EEC-9124761CC8FA}"/>
              </a:ext>
            </a:extLst>
          </p:cNvPr>
          <p:cNvSpPr>
            <a:spLocks noGrp="1"/>
          </p:cNvSpPr>
          <p:nvPr>
            <p:ph type="title"/>
          </p:nvPr>
        </p:nvSpPr>
        <p:spPr>
          <a:xfrm>
            <a:off x="1198182" y="559813"/>
            <a:ext cx="3988369" cy="2236864"/>
          </a:xfrm>
        </p:spPr>
        <p:txBody>
          <a:bodyPr>
            <a:normAutofit/>
          </a:bodyPr>
          <a:lstStyle/>
          <a:p>
            <a:r>
              <a:rPr lang="en-US" dirty="0"/>
              <a:t>Overall Crime Trends in Chicago</a:t>
            </a:r>
          </a:p>
        </p:txBody>
      </p:sp>
      <p:sp>
        <p:nvSpPr>
          <p:cNvPr id="8" name="Content Placeholder 7">
            <a:extLst>
              <a:ext uri="{FF2B5EF4-FFF2-40B4-BE49-F238E27FC236}">
                <a16:creationId xmlns:a16="http://schemas.microsoft.com/office/drawing/2014/main" id="{487830AC-B8F2-996F-B103-114F0A83F0EF}"/>
              </a:ext>
            </a:extLst>
          </p:cNvPr>
          <p:cNvSpPr>
            <a:spLocks noGrp="1"/>
          </p:cNvSpPr>
          <p:nvPr>
            <p:ph idx="1"/>
          </p:nvPr>
        </p:nvSpPr>
        <p:spPr>
          <a:xfrm>
            <a:off x="1185756" y="2955401"/>
            <a:ext cx="3988112" cy="3157686"/>
          </a:xfrm>
        </p:spPr>
        <p:txBody>
          <a:bodyPr vert="horz" lIns="91440" tIns="45720" rIns="91440" bIns="45720" rtlCol="0" anchor="t">
            <a:normAutofit/>
          </a:bodyPr>
          <a:lstStyle/>
          <a:p>
            <a:r>
              <a:rPr lang="en-US" sz="1800" dirty="0">
                <a:ea typeface="+mn-lt"/>
                <a:cs typeface="+mn-lt"/>
              </a:rPr>
              <a:t>It was found that only </a:t>
            </a:r>
            <a:r>
              <a:rPr lang="en-US" sz="1800" b="1" dirty="0">
                <a:ea typeface="+mn-lt"/>
                <a:cs typeface="+mn-lt"/>
              </a:rPr>
              <a:t>one-third</a:t>
            </a:r>
            <a:r>
              <a:rPr lang="en-US" sz="1800" dirty="0">
                <a:ea typeface="+mn-lt"/>
                <a:cs typeface="+mn-lt"/>
              </a:rPr>
              <a:t> of the people who commit crime got arrested by the police.</a:t>
            </a:r>
          </a:p>
        </p:txBody>
      </p:sp>
      <p:pic>
        <p:nvPicPr>
          <p:cNvPr id="3" name="Picture 4" descr="Chart, pie chart&#10;&#10;Description automatically generated">
            <a:extLst>
              <a:ext uri="{FF2B5EF4-FFF2-40B4-BE49-F238E27FC236}">
                <a16:creationId xmlns:a16="http://schemas.microsoft.com/office/drawing/2014/main" id="{11E7A653-D04B-4D2D-C0FB-83B6A5278ACC}"/>
              </a:ext>
            </a:extLst>
          </p:cNvPr>
          <p:cNvPicPr>
            <a:picLocks noChangeAspect="1"/>
          </p:cNvPicPr>
          <p:nvPr/>
        </p:nvPicPr>
        <p:blipFill>
          <a:blip r:embed="rId2"/>
          <a:stretch>
            <a:fillRect/>
          </a:stretch>
        </p:blipFill>
        <p:spPr>
          <a:xfrm>
            <a:off x="5931078" y="567942"/>
            <a:ext cx="5730839" cy="5716862"/>
          </a:xfrm>
          <a:prstGeom prst="rect">
            <a:avLst/>
          </a:prstGeom>
        </p:spPr>
      </p:pic>
      <p:grpSp>
        <p:nvGrpSpPr>
          <p:cNvPr id="83"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84" name="Freeform: Shape 83">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85"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7" name="Freeform: Shape 86">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3" name="Freeform: Shape 92">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86" name="Freeform: Shape 85">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968658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1" name="Rectangle 7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3"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74" name="Freeform: Shape 73">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5" name="Freeform: Shape 74">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46658AA1-2DF2-6549-5EEC-9124761CC8FA}"/>
              </a:ext>
            </a:extLst>
          </p:cNvPr>
          <p:cNvSpPr>
            <a:spLocks noGrp="1"/>
          </p:cNvSpPr>
          <p:nvPr>
            <p:ph type="title"/>
          </p:nvPr>
        </p:nvSpPr>
        <p:spPr>
          <a:xfrm>
            <a:off x="1198182" y="559813"/>
            <a:ext cx="3988369" cy="2236864"/>
          </a:xfrm>
        </p:spPr>
        <p:txBody>
          <a:bodyPr>
            <a:normAutofit/>
          </a:bodyPr>
          <a:lstStyle/>
          <a:p>
            <a:r>
              <a:rPr lang="en-US" dirty="0"/>
              <a:t>Overall Crime Trends in Chicago</a:t>
            </a:r>
          </a:p>
        </p:txBody>
      </p:sp>
      <p:sp>
        <p:nvSpPr>
          <p:cNvPr id="8" name="Content Placeholder 7">
            <a:extLst>
              <a:ext uri="{FF2B5EF4-FFF2-40B4-BE49-F238E27FC236}">
                <a16:creationId xmlns:a16="http://schemas.microsoft.com/office/drawing/2014/main" id="{487830AC-B8F2-996F-B103-114F0A83F0EF}"/>
              </a:ext>
            </a:extLst>
          </p:cNvPr>
          <p:cNvSpPr>
            <a:spLocks noGrp="1"/>
          </p:cNvSpPr>
          <p:nvPr>
            <p:ph idx="1"/>
          </p:nvPr>
        </p:nvSpPr>
        <p:spPr>
          <a:xfrm>
            <a:off x="1185756" y="2955401"/>
            <a:ext cx="3988112" cy="3157686"/>
          </a:xfrm>
        </p:spPr>
        <p:txBody>
          <a:bodyPr vert="horz" lIns="91440" tIns="45720" rIns="91440" bIns="45720" rtlCol="0" anchor="t">
            <a:normAutofit/>
          </a:bodyPr>
          <a:lstStyle/>
          <a:p>
            <a:r>
              <a:rPr lang="en-US" sz="1800" dirty="0">
                <a:ea typeface="+mn-lt"/>
                <a:cs typeface="+mn-lt"/>
              </a:rPr>
              <a:t>This chart quickly tells us which avenues to avoid in Chicago due to the higher frequency of crime occurrence. The most prominent crime locations are - </a:t>
            </a:r>
            <a:r>
              <a:rPr lang="en-US" sz="1800" b="1" dirty="0">
                <a:ea typeface="+mn-lt"/>
                <a:cs typeface="+mn-lt"/>
              </a:rPr>
              <a:t>Michigan Ave, Halsted St, Ashland Ave, State St, Madison St, Pulaski Rd, Luther King, Martin Luther, Western Ave</a:t>
            </a:r>
            <a:endParaRPr lang="en-US" dirty="0"/>
          </a:p>
        </p:txBody>
      </p:sp>
      <p:grpSp>
        <p:nvGrpSpPr>
          <p:cNvPr id="83"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84" name="Freeform: Shape 83">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85"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7" name="Freeform: Shape 86">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3" name="Freeform: Shape 92">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86" name="Freeform: Shape 85">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4" descr="Text&#10;&#10;Description automatically generated">
            <a:extLst>
              <a:ext uri="{FF2B5EF4-FFF2-40B4-BE49-F238E27FC236}">
                <a16:creationId xmlns:a16="http://schemas.microsoft.com/office/drawing/2014/main" id="{3467775E-7844-2951-D198-C82E0FD96590}"/>
              </a:ext>
            </a:extLst>
          </p:cNvPr>
          <p:cNvPicPr>
            <a:picLocks noChangeAspect="1"/>
          </p:cNvPicPr>
          <p:nvPr/>
        </p:nvPicPr>
        <p:blipFill>
          <a:blip r:embed="rId2"/>
          <a:stretch>
            <a:fillRect/>
          </a:stretch>
        </p:blipFill>
        <p:spPr>
          <a:xfrm>
            <a:off x="6099717" y="2112608"/>
            <a:ext cx="6023517" cy="3088124"/>
          </a:xfrm>
          <a:prstGeom prst="rect">
            <a:avLst/>
          </a:prstGeom>
        </p:spPr>
      </p:pic>
    </p:spTree>
    <p:extLst>
      <p:ext uri="{BB962C8B-B14F-4D97-AF65-F5344CB8AC3E}">
        <p14:creationId xmlns:p14="http://schemas.microsoft.com/office/powerpoint/2010/main" val="1224011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9" name="Rectangle 12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1"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32" name="Freeform: Shape 131">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3" name="Freeform: Shape 132">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34" name="Freeform: Shape 133">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35" name="Freeform: Shape 134">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36" name="Freeform: Shape 135">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37" name="Freeform: Shape 136">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38" name="Freeform: Shape 137">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39" name="Freeform: Shape 138">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46658AA1-2DF2-6549-5EEC-9124761CC8FA}"/>
              </a:ext>
            </a:extLst>
          </p:cNvPr>
          <p:cNvSpPr>
            <a:spLocks noGrp="1"/>
          </p:cNvSpPr>
          <p:nvPr>
            <p:ph type="title"/>
          </p:nvPr>
        </p:nvSpPr>
        <p:spPr>
          <a:xfrm>
            <a:off x="1198182" y="559813"/>
            <a:ext cx="3988369" cy="2236864"/>
          </a:xfrm>
        </p:spPr>
        <p:txBody>
          <a:bodyPr>
            <a:normAutofit/>
          </a:bodyPr>
          <a:lstStyle/>
          <a:p>
            <a:r>
              <a:rPr lang="en-US" dirty="0"/>
              <a:t>Overall Crime Trends in Chicago</a:t>
            </a:r>
          </a:p>
        </p:txBody>
      </p:sp>
      <p:sp>
        <p:nvSpPr>
          <p:cNvPr id="8" name="Content Placeholder 7">
            <a:extLst>
              <a:ext uri="{FF2B5EF4-FFF2-40B4-BE49-F238E27FC236}">
                <a16:creationId xmlns:a16="http://schemas.microsoft.com/office/drawing/2014/main" id="{487830AC-B8F2-996F-B103-114F0A83F0EF}"/>
              </a:ext>
            </a:extLst>
          </p:cNvPr>
          <p:cNvSpPr>
            <a:spLocks noGrp="1"/>
          </p:cNvSpPr>
          <p:nvPr>
            <p:ph idx="1"/>
          </p:nvPr>
        </p:nvSpPr>
        <p:spPr>
          <a:xfrm>
            <a:off x="1185756" y="2955401"/>
            <a:ext cx="3988112" cy="3157686"/>
          </a:xfrm>
        </p:spPr>
        <p:txBody>
          <a:bodyPr vert="horz" lIns="91440" tIns="45720" rIns="91440" bIns="45720" rtlCol="0">
            <a:normAutofit/>
          </a:bodyPr>
          <a:lstStyle/>
          <a:p>
            <a:r>
              <a:rPr lang="en-US" sz="1800" dirty="0">
                <a:ea typeface="+mn-lt"/>
                <a:cs typeface="+mn-lt"/>
              </a:rPr>
              <a:t>From the trend above, we can see that the frequency of crimes in Chicago is </a:t>
            </a:r>
            <a:r>
              <a:rPr lang="en-US" sz="1800" b="1" dirty="0">
                <a:ea typeface="+mn-lt"/>
                <a:cs typeface="+mn-lt"/>
              </a:rPr>
              <a:t>decreasing</a:t>
            </a:r>
            <a:r>
              <a:rPr lang="en-US" sz="1800" dirty="0">
                <a:ea typeface="+mn-lt"/>
                <a:cs typeface="+mn-lt"/>
              </a:rPr>
              <a:t> over the years.</a:t>
            </a:r>
          </a:p>
        </p:txBody>
      </p:sp>
      <p:pic>
        <p:nvPicPr>
          <p:cNvPr id="5" name="Picture 5" descr="Chart&#10;&#10;Description automatically generated">
            <a:extLst>
              <a:ext uri="{FF2B5EF4-FFF2-40B4-BE49-F238E27FC236}">
                <a16:creationId xmlns:a16="http://schemas.microsoft.com/office/drawing/2014/main" id="{78CAF91D-98EF-9B7C-A10E-9302C0C31721}"/>
              </a:ext>
            </a:extLst>
          </p:cNvPr>
          <p:cNvPicPr>
            <a:picLocks noChangeAspect="1"/>
          </p:cNvPicPr>
          <p:nvPr/>
        </p:nvPicPr>
        <p:blipFill>
          <a:blip r:embed="rId2"/>
          <a:stretch>
            <a:fillRect/>
          </a:stretch>
        </p:blipFill>
        <p:spPr>
          <a:xfrm>
            <a:off x="5602903" y="1590056"/>
            <a:ext cx="6387190" cy="3672634"/>
          </a:xfrm>
          <a:prstGeom prst="rect">
            <a:avLst/>
          </a:prstGeom>
        </p:spPr>
      </p:pic>
      <p:grpSp>
        <p:nvGrpSpPr>
          <p:cNvPr id="141"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42" name="Freeform: Shape 141">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3"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45" name="Freeform: Shape 144">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46" name="Freeform: Shape 145">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47" name="Freeform: Shape 146">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48" name="Freeform: Shape 147">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49" name="Freeform: Shape 148">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0" name="Freeform: Shape 149">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1" name="Freeform: Shape 150">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44" name="Freeform: Shape 143">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509679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0" name="Rectangle 9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2"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03" name="Freeform: Shape 102">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4" name="Freeform: Shape 103">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07" name="Freeform: Shape 106">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8" name="Freeform: Shape 107">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09" name="Freeform: Shape 108">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10" name="Freeform: Shape 109">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46658AA1-2DF2-6549-5EEC-9124761CC8FA}"/>
              </a:ext>
            </a:extLst>
          </p:cNvPr>
          <p:cNvSpPr>
            <a:spLocks noGrp="1"/>
          </p:cNvSpPr>
          <p:nvPr>
            <p:ph type="title"/>
          </p:nvPr>
        </p:nvSpPr>
        <p:spPr>
          <a:xfrm>
            <a:off x="1188890" y="559813"/>
            <a:ext cx="10530416" cy="2236864"/>
          </a:xfrm>
        </p:spPr>
        <p:txBody>
          <a:bodyPr>
            <a:normAutofit/>
          </a:bodyPr>
          <a:lstStyle/>
          <a:p>
            <a:r>
              <a:rPr lang="en-US" b="1" dirty="0"/>
              <a:t>Detailed analysis of each category of crime over the years</a:t>
            </a:r>
          </a:p>
          <a:p>
            <a:endParaRPr lang="en-US" dirty="0"/>
          </a:p>
        </p:txBody>
      </p:sp>
      <p:grpSp>
        <p:nvGrpSpPr>
          <p:cNvPr id="112"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13" name="Freeform: Shape 112">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14"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6" name="Freeform: Shape 115">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7" name="Freeform: Shape 116">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9" name="Freeform: Shape 118">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0" name="Freeform: Shape 119">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1" name="Freeform: Shape 120">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2" name="Freeform: Shape 121">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5" name="Freeform: Shape 114">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 name="Picture 10">
            <a:extLst>
              <a:ext uri="{FF2B5EF4-FFF2-40B4-BE49-F238E27FC236}">
                <a16:creationId xmlns:a16="http://schemas.microsoft.com/office/drawing/2014/main" id="{B72CD972-D393-E84C-5BE6-F1F69B53BC05}"/>
              </a:ext>
            </a:extLst>
          </p:cNvPr>
          <p:cNvPicPr>
            <a:picLocks noGrp="1" noChangeAspect="1"/>
          </p:cNvPicPr>
          <p:nvPr>
            <p:ph idx="1"/>
          </p:nvPr>
        </p:nvPicPr>
        <p:blipFill>
          <a:blip r:embed="rId2"/>
          <a:stretch>
            <a:fillRect/>
          </a:stretch>
        </p:blipFill>
        <p:spPr>
          <a:xfrm>
            <a:off x="1995177" y="2132284"/>
            <a:ext cx="8201646" cy="4351338"/>
          </a:xfrm>
        </p:spPr>
      </p:pic>
      <p:sp>
        <p:nvSpPr>
          <p:cNvPr id="14" name="Rectangle 13">
            <a:extLst>
              <a:ext uri="{FF2B5EF4-FFF2-40B4-BE49-F238E27FC236}">
                <a16:creationId xmlns:a16="http://schemas.microsoft.com/office/drawing/2014/main" id="{61C1DC88-D37F-A402-4DF9-A26BAD8B5691}"/>
              </a:ext>
            </a:extLst>
          </p:cNvPr>
          <p:cNvSpPr/>
          <p:nvPr/>
        </p:nvSpPr>
        <p:spPr>
          <a:xfrm>
            <a:off x="6384071" y="4204938"/>
            <a:ext cx="3707780" cy="8549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7DED847-C62C-2CE1-AA7D-E0E146D4D4EF}"/>
              </a:ext>
            </a:extLst>
          </p:cNvPr>
          <p:cNvSpPr/>
          <p:nvPr/>
        </p:nvSpPr>
        <p:spPr>
          <a:xfrm>
            <a:off x="2378924" y="3507987"/>
            <a:ext cx="3707780" cy="8549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2720170-FD61-4183-D608-B11E6F6B31A3}"/>
              </a:ext>
            </a:extLst>
          </p:cNvPr>
          <p:cNvSpPr/>
          <p:nvPr/>
        </p:nvSpPr>
        <p:spPr>
          <a:xfrm>
            <a:off x="2388216" y="2141962"/>
            <a:ext cx="3707780" cy="8549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1172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0" name="Rectangle 9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2"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03" name="Freeform: Shape 102">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4" name="Freeform: Shape 103">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07" name="Freeform: Shape 106">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8" name="Freeform: Shape 107">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09" name="Freeform: Shape 108">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10" name="Freeform: Shape 109">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46658AA1-2DF2-6549-5EEC-9124761CC8FA}"/>
              </a:ext>
            </a:extLst>
          </p:cNvPr>
          <p:cNvSpPr>
            <a:spLocks noGrp="1"/>
          </p:cNvSpPr>
          <p:nvPr>
            <p:ph type="title"/>
          </p:nvPr>
        </p:nvSpPr>
        <p:spPr>
          <a:xfrm>
            <a:off x="1188890" y="559813"/>
            <a:ext cx="10530416" cy="2236864"/>
          </a:xfrm>
        </p:spPr>
        <p:txBody>
          <a:bodyPr>
            <a:normAutofit/>
          </a:bodyPr>
          <a:lstStyle/>
          <a:p>
            <a:r>
              <a:rPr lang="en-US" b="1" dirty="0"/>
              <a:t>Detailed analysis of each category of crime over the years</a:t>
            </a:r>
          </a:p>
          <a:p>
            <a:endParaRPr lang="en-US" dirty="0"/>
          </a:p>
        </p:txBody>
      </p:sp>
      <p:grpSp>
        <p:nvGrpSpPr>
          <p:cNvPr id="112"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13" name="Freeform: Shape 112">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14"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6" name="Freeform: Shape 115">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7" name="Freeform: Shape 116">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9" name="Freeform: Shape 118">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0" name="Freeform: Shape 119">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1" name="Freeform: Shape 120">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2" name="Freeform: Shape 121">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5" name="Freeform: Shape 114">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Picture 5" descr="Graphical user interface&#10;&#10;Description automatically generated">
            <a:extLst>
              <a:ext uri="{FF2B5EF4-FFF2-40B4-BE49-F238E27FC236}">
                <a16:creationId xmlns:a16="http://schemas.microsoft.com/office/drawing/2014/main" id="{BCCE52D5-FAE7-1C64-981C-483BA52B439F}"/>
              </a:ext>
            </a:extLst>
          </p:cNvPr>
          <p:cNvPicPr>
            <a:picLocks noGrp="1" noChangeAspect="1"/>
          </p:cNvPicPr>
          <p:nvPr>
            <p:ph idx="1"/>
          </p:nvPr>
        </p:nvPicPr>
        <p:blipFill>
          <a:blip r:embed="rId2"/>
          <a:stretch>
            <a:fillRect/>
          </a:stretch>
        </p:blipFill>
        <p:spPr>
          <a:xfrm>
            <a:off x="2199403" y="2178747"/>
            <a:ext cx="7941876" cy="4351338"/>
          </a:xfrm>
        </p:spPr>
      </p:pic>
      <p:sp>
        <p:nvSpPr>
          <p:cNvPr id="14" name="Rectangle 13">
            <a:extLst>
              <a:ext uri="{FF2B5EF4-FFF2-40B4-BE49-F238E27FC236}">
                <a16:creationId xmlns:a16="http://schemas.microsoft.com/office/drawing/2014/main" id="{61C1DC88-D37F-A402-4DF9-A26BAD8B5691}"/>
              </a:ext>
            </a:extLst>
          </p:cNvPr>
          <p:cNvSpPr/>
          <p:nvPr/>
        </p:nvSpPr>
        <p:spPr>
          <a:xfrm>
            <a:off x="6384071" y="2141962"/>
            <a:ext cx="3707780" cy="79916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7DED847-C62C-2CE1-AA7D-E0E146D4D4EF}"/>
              </a:ext>
            </a:extLst>
          </p:cNvPr>
          <p:cNvSpPr/>
          <p:nvPr/>
        </p:nvSpPr>
        <p:spPr>
          <a:xfrm>
            <a:off x="2332461" y="2160547"/>
            <a:ext cx="3707780" cy="7619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7A6BD44-3C72-9FE4-CB07-1595CF8A4358}"/>
              </a:ext>
            </a:extLst>
          </p:cNvPr>
          <p:cNvSpPr/>
          <p:nvPr/>
        </p:nvSpPr>
        <p:spPr>
          <a:xfrm>
            <a:off x="2323167" y="4335035"/>
            <a:ext cx="3707780" cy="7619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2488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0" name="Rectangle 9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2"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03" name="Freeform: Shape 102">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4" name="Freeform: Shape 103">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07" name="Freeform: Shape 106">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8" name="Freeform: Shape 107">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09" name="Freeform: Shape 108">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10" name="Freeform: Shape 109">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46658AA1-2DF2-6549-5EEC-9124761CC8FA}"/>
              </a:ext>
            </a:extLst>
          </p:cNvPr>
          <p:cNvSpPr>
            <a:spLocks noGrp="1"/>
          </p:cNvSpPr>
          <p:nvPr>
            <p:ph type="title"/>
          </p:nvPr>
        </p:nvSpPr>
        <p:spPr>
          <a:xfrm>
            <a:off x="1188890" y="559813"/>
            <a:ext cx="10530416" cy="2236864"/>
          </a:xfrm>
        </p:spPr>
        <p:txBody>
          <a:bodyPr>
            <a:normAutofit/>
          </a:bodyPr>
          <a:lstStyle/>
          <a:p>
            <a:r>
              <a:rPr lang="en-US" b="1" dirty="0"/>
              <a:t>Detailed analysis of each category of crime over the years</a:t>
            </a:r>
          </a:p>
          <a:p>
            <a:endParaRPr lang="en-US" dirty="0"/>
          </a:p>
        </p:txBody>
      </p:sp>
      <p:grpSp>
        <p:nvGrpSpPr>
          <p:cNvPr id="112"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13" name="Freeform: Shape 112">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14"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6" name="Freeform: Shape 115">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7" name="Freeform: Shape 116">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9" name="Freeform: Shape 118">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0" name="Freeform: Shape 119">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1" name="Freeform: Shape 120">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2" name="Freeform: Shape 121">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5" name="Freeform: Shape 114">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Picture 7" descr="Chart, line chart&#10;&#10;Description automatically generated">
            <a:extLst>
              <a:ext uri="{FF2B5EF4-FFF2-40B4-BE49-F238E27FC236}">
                <a16:creationId xmlns:a16="http://schemas.microsoft.com/office/drawing/2014/main" id="{D179246D-576A-1245-68D2-8EF6FDB3E6EB}"/>
              </a:ext>
            </a:extLst>
          </p:cNvPr>
          <p:cNvPicPr>
            <a:picLocks noGrp="1" noChangeAspect="1"/>
          </p:cNvPicPr>
          <p:nvPr>
            <p:ph idx="1"/>
          </p:nvPr>
        </p:nvPicPr>
        <p:blipFill>
          <a:blip r:embed="rId2"/>
          <a:stretch>
            <a:fillRect/>
          </a:stretch>
        </p:blipFill>
        <p:spPr>
          <a:xfrm>
            <a:off x="2212259" y="2067235"/>
            <a:ext cx="8167068" cy="4630118"/>
          </a:xfrm>
        </p:spPr>
      </p:pic>
      <p:sp>
        <p:nvSpPr>
          <p:cNvPr id="14" name="Rectangle 13">
            <a:extLst>
              <a:ext uri="{FF2B5EF4-FFF2-40B4-BE49-F238E27FC236}">
                <a16:creationId xmlns:a16="http://schemas.microsoft.com/office/drawing/2014/main" id="{61C1DC88-D37F-A402-4DF9-A26BAD8B5691}"/>
              </a:ext>
            </a:extLst>
          </p:cNvPr>
          <p:cNvSpPr/>
          <p:nvPr/>
        </p:nvSpPr>
        <p:spPr>
          <a:xfrm>
            <a:off x="6504877" y="4948352"/>
            <a:ext cx="3782120" cy="7712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7DED847-C62C-2CE1-AA7D-E0E146D4D4EF}"/>
              </a:ext>
            </a:extLst>
          </p:cNvPr>
          <p:cNvSpPr/>
          <p:nvPr/>
        </p:nvSpPr>
        <p:spPr>
          <a:xfrm>
            <a:off x="6504876" y="5719645"/>
            <a:ext cx="3782121" cy="9013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7A6BD44-3C72-9FE4-CB07-1595CF8A4358}"/>
              </a:ext>
            </a:extLst>
          </p:cNvPr>
          <p:cNvSpPr/>
          <p:nvPr/>
        </p:nvSpPr>
        <p:spPr>
          <a:xfrm>
            <a:off x="2388216" y="5719645"/>
            <a:ext cx="3819292" cy="9013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F12F10D-9317-E7E0-07D7-957B05AE46B2}"/>
              </a:ext>
            </a:extLst>
          </p:cNvPr>
          <p:cNvSpPr/>
          <p:nvPr/>
        </p:nvSpPr>
        <p:spPr>
          <a:xfrm>
            <a:off x="2388216" y="4957644"/>
            <a:ext cx="3819292"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3248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0" name="Rectangle 9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2"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03" name="Freeform: Shape 102">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4" name="Freeform: Shape 103">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07" name="Freeform: Shape 106">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8" name="Freeform: Shape 107">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09" name="Freeform: Shape 108">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10" name="Freeform: Shape 109">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46658AA1-2DF2-6549-5EEC-9124761CC8FA}"/>
              </a:ext>
            </a:extLst>
          </p:cNvPr>
          <p:cNvSpPr>
            <a:spLocks noGrp="1"/>
          </p:cNvSpPr>
          <p:nvPr>
            <p:ph type="title"/>
          </p:nvPr>
        </p:nvSpPr>
        <p:spPr>
          <a:xfrm>
            <a:off x="1188890" y="559813"/>
            <a:ext cx="10530416" cy="2236864"/>
          </a:xfrm>
        </p:spPr>
        <p:txBody>
          <a:bodyPr>
            <a:normAutofit/>
          </a:bodyPr>
          <a:lstStyle/>
          <a:p>
            <a:r>
              <a:rPr lang="en-US" b="1" dirty="0"/>
              <a:t>Detailed analysis of each category of crime over the years</a:t>
            </a:r>
          </a:p>
          <a:p>
            <a:endParaRPr lang="en-US" dirty="0"/>
          </a:p>
        </p:txBody>
      </p:sp>
      <p:grpSp>
        <p:nvGrpSpPr>
          <p:cNvPr id="112"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13" name="Freeform: Shape 112">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14"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6" name="Freeform: Shape 115">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7" name="Freeform: Shape 116">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9" name="Freeform: Shape 118">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0" name="Freeform: Shape 119">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1" name="Freeform: Shape 120">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2" name="Freeform: Shape 121">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5" name="Freeform: Shape 114">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Content Placeholder 3">
            <a:extLst>
              <a:ext uri="{FF2B5EF4-FFF2-40B4-BE49-F238E27FC236}">
                <a16:creationId xmlns:a16="http://schemas.microsoft.com/office/drawing/2014/main" id="{6402C846-98B0-E543-C8C7-524876E45B3E}"/>
              </a:ext>
            </a:extLst>
          </p:cNvPr>
          <p:cNvSpPr>
            <a:spLocks noGrp="1"/>
          </p:cNvSpPr>
          <p:nvPr>
            <p:ph idx="1"/>
          </p:nvPr>
        </p:nvSpPr>
        <p:spPr>
          <a:xfrm>
            <a:off x="838200" y="2039357"/>
            <a:ext cx="10283283" cy="4472143"/>
          </a:xfrm>
        </p:spPr>
        <p:txBody>
          <a:bodyPr vert="horz" lIns="91440" tIns="45720" rIns="91440" bIns="45720" rtlCol="0" anchor="t">
            <a:normAutofit fontScale="85000" lnSpcReduction="20000"/>
          </a:bodyPr>
          <a:lstStyle/>
          <a:p>
            <a:pPr marL="0" indent="0" algn="just">
              <a:buNone/>
            </a:pPr>
            <a:r>
              <a:rPr lang="en-US" dirty="0">
                <a:ea typeface="+mn-lt"/>
                <a:cs typeface="+mn-lt"/>
              </a:rPr>
              <a:t>Although overall crime rate is decreasing. However, on the detailed analysis I found that in some categories it is increasing. Listing the crime categories which are increasing over time.</a:t>
            </a:r>
            <a:endParaRPr lang="en-US" dirty="0">
              <a:cs typeface="Segoe UI"/>
            </a:endParaRPr>
          </a:p>
          <a:p>
            <a:pPr lvl="1"/>
            <a:r>
              <a:rPr lang="en-US" dirty="0">
                <a:ea typeface="+mn-lt"/>
                <a:cs typeface="+mn-lt"/>
              </a:rPr>
              <a:t>THEFT</a:t>
            </a:r>
            <a:endParaRPr lang="en-US">
              <a:cs typeface="Segoe UI"/>
            </a:endParaRPr>
          </a:p>
          <a:p>
            <a:pPr lvl="1"/>
            <a:r>
              <a:rPr lang="en-US" dirty="0">
                <a:ea typeface="+mn-lt"/>
                <a:cs typeface="+mn-lt"/>
              </a:rPr>
              <a:t>WEAPONS VOILATION</a:t>
            </a:r>
            <a:endParaRPr lang="en-US">
              <a:cs typeface="Segoe UI"/>
            </a:endParaRPr>
          </a:p>
          <a:p>
            <a:pPr lvl="1"/>
            <a:r>
              <a:rPr lang="en-US" dirty="0">
                <a:ea typeface="+mn-lt"/>
                <a:cs typeface="+mn-lt"/>
              </a:rPr>
              <a:t>STALKING</a:t>
            </a:r>
            <a:endParaRPr lang="en-US">
              <a:cs typeface="Segoe UI"/>
            </a:endParaRPr>
          </a:p>
          <a:p>
            <a:pPr lvl="1"/>
            <a:r>
              <a:rPr lang="en-US" dirty="0">
                <a:ea typeface="+mn-lt"/>
                <a:cs typeface="+mn-lt"/>
              </a:rPr>
              <a:t>MOTOR VEHICLE THEFT</a:t>
            </a:r>
            <a:endParaRPr lang="en-US">
              <a:cs typeface="Segoe UI"/>
            </a:endParaRPr>
          </a:p>
          <a:p>
            <a:pPr lvl="1"/>
            <a:r>
              <a:rPr lang="en-US" dirty="0">
                <a:ea typeface="+mn-lt"/>
                <a:cs typeface="+mn-lt"/>
              </a:rPr>
              <a:t>CRIMINAL SEXUAL ASSAULT</a:t>
            </a:r>
            <a:endParaRPr lang="en-US">
              <a:cs typeface="Segoe UI"/>
            </a:endParaRPr>
          </a:p>
          <a:p>
            <a:pPr lvl="1"/>
            <a:r>
              <a:rPr lang="en-US" dirty="0">
                <a:ea typeface="+mn-lt"/>
                <a:cs typeface="+mn-lt"/>
              </a:rPr>
              <a:t>HUMAN TRAFFICKING</a:t>
            </a:r>
            <a:endParaRPr lang="en-US">
              <a:cs typeface="Segoe UI"/>
            </a:endParaRPr>
          </a:p>
          <a:p>
            <a:pPr lvl="1"/>
            <a:r>
              <a:rPr lang="en-US" dirty="0">
                <a:ea typeface="+mn-lt"/>
                <a:cs typeface="+mn-lt"/>
              </a:rPr>
              <a:t>HOMICIDE</a:t>
            </a:r>
            <a:endParaRPr lang="en-US">
              <a:cs typeface="Segoe UI"/>
            </a:endParaRPr>
          </a:p>
          <a:p>
            <a:pPr lvl="1"/>
            <a:r>
              <a:rPr lang="en-US" dirty="0">
                <a:ea typeface="+mn-lt"/>
                <a:cs typeface="+mn-lt"/>
              </a:rPr>
              <a:t>ARSON</a:t>
            </a:r>
            <a:endParaRPr lang="en-US">
              <a:cs typeface="Segoe UI"/>
            </a:endParaRPr>
          </a:p>
          <a:p>
            <a:pPr lvl="1"/>
            <a:r>
              <a:rPr lang="en-US" dirty="0">
                <a:ea typeface="+mn-lt"/>
                <a:cs typeface="+mn-lt"/>
              </a:rPr>
              <a:t>SEX OFFENCE</a:t>
            </a:r>
          </a:p>
          <a:p>
            <a:pPr lvl="1"/>
            <a:r>
              <a:rPr lang="en-US" dirty="0">
                <a:ea typeface="+mn-lt"/>
                <a:cs typeface="+mn-lt"/>
              </a:rPr>
              <a:t>CONCEALED CARRY</a:t>
            </a:r>
            <a:endParaRPr lang="en-US">
              <a:cs typeface="Segoe UI"/>
            </a:endParaRPr>
          </a:p>
          <a:p>
            <a:pPr lvl="1"/>
            <a:endParaRPr lang="en-US" dirty="0">
              <a:cs typeface="Segoe UI"/>
            </a:endParaRPr>
          </a:p>
        </p:txBody>
      </p:sp>
    </p:spTree>
    <p:extLst>
      <p:ext uri="{BB962C8B-B14F-4D97-AF65-F5344CB8AC3E}">
        <p14:creationId xmlns:p14="http://schemas.microsoft.com/office/powerpoint/2010/main" val="403163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F9C8-AC3D-3AD9-3589-2CEC0FD58B8B}"/>
              </a:ext>
            </a:extLst>
          </p:cNvPr>
          <p:cNvSpPr>
            <a:spLocks noGrp="1"/>
          </p:cNvSpPr>
          <p:nvPr>
            <p:ph type="title"/>
          </p:nvPr>
        </p:nvSpPr>
        <p:spPr/>
        <p:txBody>
          <a:bodyPr/>
          <a:lstStyle/>
          <a:p>
            <a:r>
              <a:rPr lang="en-US" dirty="0"/>
              <a:t>Is Chicago is Safe Place to travel or live?</a:t>
            </a:r>
          </a:p>
        </p:txBody>
      </p:sp>
      <p:sp>
        <p:nvSpPr>
          <p:cNvPr id="3" name="Content Placeholder 2">
            <a:extLst>
              <a:ext uri="{FF2B5EF4-FFF2-40B4-BE49-F238E27FC236}">
                <a16:creationId xmlns:a16="http://schemas.microsoft.com/office/drawing/2014/main" id="{A6A2000B-921C-7EB9-ADB6-BC5212266CC1}"/>
              </a:ext>
            </a:extLst>
          </p:cNvPr>
          <p:cNvSpPr>
            <a:spLocks noGrp="1"/>
          </p:cNvSpPr>
          <p:nvPr>
            <p:ph idx="1"/>
          </p:nvPr>
        </p:nvSpPr>
        <p:spPr/>
        <p:txBody>
          <a:bodyPr vert="horz" lIns="91440" tIns="45720" rIns="91440" bIns="45720" rtlCol="0" anchor="t">
            <a:normAutofit fontScale="85000" lnSpcReduction="10000"/>
          </a:bodyPr>
          <a:lstStyle/>
          <a:p>
            <a:pPr marL="0" indent="0" algn="just">
              <a:buNone/>
            </a:pPr>
            <a:r>
              <a:rPr lang="en-US" b="1" dirty="0">
                <a:ea typeface="+mn-lt"/>
                <a:cs typeface="+mn-lt"/>
              </a:rPr>
              <a:t>Chicago is known for its relatively high average crime rate. However, if someone has to travel in Chicago a great research is required to find the better safe places.</a:t>
            </a:r>
            <a:endParaRPr lang="en-US" dirty="0">
              <a:ea typeface="+mn-lt"/>
              <a:cs typeface="+mn-lt"/>
            </a:endParaRPr>
          </a:p>
          <a:p>
            <a:pPr marL="0" indent="0" algn="just">
              <a:buNone/>
            </a:pPr>
            <a:endParaRPr lang="en-US" b="1" dirty="0">
              <a:ea typeface="+mn-lt"/>
              <a:cs typeface="+mn-lt"/>
            </a:endParaRPr>
          </a:p>
          <a:p>
            <a:pPr marL="0" indent="0" algn="just">
              <a:buNone/>
            </a:pPr>
            <a:r>
              <a:rPr lang="en-US" b="1" dirty="0">
                <a:ea typeface="+mn-lt"/>
                <a:cs typeface="+mn-lt"/>
              </a:rPr>
              <a:t>Moreover, many evidences of increasing can be accumulated due to migration of people within Chicago due to increased number of crimes.</a:t>
            </a:r>
          </a:p>
          <a:p>
            <a:pPr marL="0" indent="0" algn="just">
              <a:buNone/>
            </a:pPr>
            <a:endParaRPr lang="en-US" b="1" dirty="0">
              <a:ea typeface="+mn-lt"/>
              <a:cs typeface="+mn-lt"/>
            </a:endParaRPr>
          </a:p>
          <a:p>
            <a:pPr marL="0" indent="0" algn="just">
              <a:buNone/>
            </a:pPr>
            <a:r>
              <a:rPr lang="en-US" b="1" dirty="0">
                <a:ea typeface="+mn-lt"/>
                <a:cs typeface="+mn-lt"/>
              </a:rPr>
              <a:t>Therefore, the concern on crime is really essential for Police of Chicago to look in, and to make it a more safer place for the people living in Chicago and for those coming to explore.</a:t>
            </a:r>
            <a:endParaRPr lang="en-US" dirty="0">
              <a:cs typeface="Segoe UI"/>
            </a:endParaRPr>
          </a:p>
          <a:p>
            <a:pPr algn="just"/>
            <a:endParaRPr lang="en-US">
              <a:cs typeface="Segoe UI"/>
            </a:endParaRPr>
          </a:p>
        </p:txBody>
      </p:sp>
    </p:spTree>
    <p:extLst>
      <p:ext uri="{BB962C8B-B14F-4D97-AF65-F5344CB8AC3E}">
        <p14:creationId xmlns:p14="http://schemas.microsoft.com/office/powerpoint/2010/main" val="964272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5" name="Rectangle 44">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7"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8" name="Freeform: Shape 47">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9" name="Freeform: Shape 48">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E47E9F91-59ED-29BE-3F1B-E8B24A03FFC9}"/>
              </a:ext>
            </a:extLst>
          </p:cNvPr>
          <p:cNvSpPr>
            <a:spLocks noGrp="1"/>
          </p:cNvSpPr>
          <p:nvPr>
            <p:ph type="title"/>
          </p:nvPr>
        </p:nvSpPr>
        <p:spPr>
          <a:xfrm>
            <a:off x="1198182" y="559813"/>
            <a:ext cx="3988369" cy="2236864"/>
          </a:xfrm>
        </p:spPr>
        <p:txBody>
          <a:bodyPr>
            <a:normAutofit/>
          </a:bodyPr>
          <a:lstStyle/>
          <a:p>
            <a:pPr>
              <a:lnSpc>
                <a:spcPct val="90000"/>
              </a:lnSpc>
            </a:pPr>
            <a:r>
              <a:rPr lang="en-US" sz="3700" b="1"/>
              <a:t>Ratio of Arrests Based on Crime Types</a:t>
            </a:r>
            <a:endParaRPr lang="en-US" sz="3700"/>
          </a:p>
          <a:p>
            <a:pPr>
              <a:lnSpc>
                <a:spcPct val="90000"/>
              </a:lnSpc>
            </a:pPr>
            <a:endParaRPr lang="en-US" sz="3700"/>
          </a:p>
        </p:txBody>
      </p:sp>
      <p:sp>
        <p:nvSpPr>
          <p:cNvPr id="40" name="Content Placeholder 39">
            <a:extLst>
              <a:ext uri="{FF2B5EF4-FFF2-40B4-BE49-F238E27FC236}">
                <a16:creationId xmlns:a16="http://schemas.microsoft.com/office/drawing/2014/main" id="{45D8FC13-1FD5-B474-F829-42EC4A3A0740}"/>
              </a:ext>
            </a:extLst>
          </p:cNvPr>
          <p:cNvSpPr>
            <a:spLocks noGrp="1"/>
          </p:cNvSpPr>
          <p:nvPr>
            <p:ph idx="1"/>
          </p:nvPr>
        </p:nvSpPr>
        <p:spPr>
          <a:xfrm>
            <a:off x="1185756" y="2955401"/>
            <a:ext cx="3988112" cy="3157686"/>
          </a:xfrm>
        </p:spPr>
        <p:txBody>
          <a:bodyPr vert="horz" lIns="91440" tIns="45720" rIns="91440" bIns="45720" rtlCol="0" anchor="t">
            <a:normAutofit/>
          </a:bodyPr>
          <a:lstStyle/>
          <a:p>
            <a:pPr algn="just"/>
            <a:r>
              <a:rPr lang="en-US" sz="1800" dirty="0">
                <a:ea typeface="+mn-lt"/>
                <a:cs typeface="+mn-lt"/>
              </a:rPr>
              <a:t>It can be concluded that for the most prominent crimes which are THEFT, BATTERY,CRIMINAL DAMAGE, and ASSAULT, the proportion of arrest with respect to crime is very less. However, one exception is there for NARCOTICS, where its proportion is quite high.</a:t>
            </a:r>
            <a:endParaRPr lang="en-US" sz="1800" dirty="0">
              <a:cs typeface="Segoe UI"/>
            </a:endParaRPr>
          </a:p>
        </p:txBody>
      </p:sp>
      <p:pic>
        <p:nvPicPr>
          <p:cNvPr id="6" name="Picture 6" descr="Chart, bar chart&#10;&#10;Description automatically generated">
            <a:extLst>
              <a:ext uri="{FF2B5EF4-FFF2-40B4-BE49-F238E27FC236}">
                <a16:creationId xmlns:a16="http://schemas.microsoft.com/office/drawing/2014/main" id="{B4C00744-24B9-E946-2D14-E11FC5970709}"/>
              </a:ext>
            </a:extLst>
          </p:cNvPr>
          <p:cNvPicPr>
            <a:picLocks noChangeAspect="1"/>
          </p:cNvPicPr>
          <p:nvPr/>
        </p:nvPicPr>
        <p:blipFill>
          <a:blip r:embed="rId2"/>
          <a:stretch>
            <a:fillRect/>
          </a:stretch>
        </p:blipFill>
        <p:spPr>
          <a:xfrm>
            <a:off x="5602903" y="1007225"/>
            <a:ext cx="6387190" cy="4838296"/>
          </a:xfrm>
          <a:prstGeom prst="rect">
            <a:avLst/>
          </a:prstGeom>
        </p:spPr>
      </p:pic>
      <p:grpSp>
        <p:nvGrpSpPr>
          <p:cNvPr id="57"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8" name="Freeform: Shape 57">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9"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61" name="Freeform: Shape 60">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60" name="Freeform: Shape 59">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248015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4" name="Rectangle 7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6"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77" name="Freeform: Shape 76">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8" name="Freeform: Shape 77">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83" name="Freeform: Shape 82">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84" name="Freeform: Shape 83">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E47E9F91-59ED-29BE-3F1B-E8B24A03FFC9}"/>
              </a:ext>
            </a:extLst>
          </p:cNvPr>
          <p:cNvSpPr>
            <a:spLocks noGrp="1"/>
          </p:cNvSpPr>
          <p:nvPr>
            <p:ph type="title"/>
          </p:nvPr>
        </p:nvSpPr>
        <p:spPr>
          <a:xfrm>
            <a:off x="1188890" y="559813"/>
            <a:ext cx="6423051" cy="2236864"/>
          </a:xfrm>
        </p:spPr>
        <p:txBody>
          <a:bodyPr vert="horz" lIns="91440" tIns="45720" rIns="91440" bIns="45720" rtlCol="0" anchor="ctr">
            <a:noAutofit/>
          </a:bodyPr>
          <a:lstStyle/>
          <a:p>
            <a:r>
              <a:rPr lang="en-US" sz="3200" b="1" dirty="0"/>
              <a:t>Comparing the Categories of Crimes with those where Arrest is highest.</a:t>
            </a:r>
          </a:p>
        </p:txBody>
      </p:sp>
      <p:sp>
        <p:nvSpPr>
          <p:cNvPr id="40" name="Content Placeholder 39">
            <a:extLst>
              <a:ext uri="{FF2B5EF4-FFF2-40B4-BE49-F238E27FC236}">
                <a16:creationId xmlns:a16="http://schemas.microsoft.com/office/drawing/2014/main" id="{45D8FC13-1FD5-B474-F829-42EC4A3A0740}"/>
              </a:ext>
            </a:extLst>
          </p:cNvPr>
          <p:cNvSpPr>
            <a:spLocks noGrp="1"/>
          </p:cNvSpPr>
          <p:nvPr>
            <p:ph idx="1"/>
          </p:nvPr>
        </p:nvSpPr>
        <p:spPr>
          <a:xfrm>
            <a:off x="1185756" y="2955401"/>
            <a:ext cx="3988112" cy="3157686"/>
          </a:xfrm>
        </p:spPr>
        <p:txBody>
          <a:bodyPr vert="horz" lIns="91440" tIns="45720" rIns="91440" bIns="45720" rtlCol="0" anchor="t">
            <a:normAutofit/>
          </a:bodyPr>
          <a:lstStyle/>
          <a:p>
            <a:pPr algn="just"/>
            <a:r>
              <a:rPr lang="en-US" sz="1800" dirty="0">
                <a:ea typeface="+mn-lt"/>
                <a:cs typeface="+mn-lt"/>
              </a:rPr>
              <a:t>On comparing list of top crime categories and arrest, it can be concluded that it is </a:t>
            </a:r>
            <a:r>
              <a:rPr lang="en-US" sz="1800" b="1" dirty="0">
                <a:ea typeface="+mn-lt"/>
                <a:cs typeface="+mn-lt"/>
              </a:rPr>
              <a:t>not equivalent</a:t>
            </a:r>
            <a:r>
              <a:rPr lang="en-US" sz="1800" dirty="0">
                <a:ea typeface="+mn-lt"/>
                <a:cs typeface="+mn-lt"/>
              </a:rPr>
              <a:t>. Evidently, the crime rate under THEFT is the highest one, but the percentage of arrest is higher in NARCOTICS.</a:t>
            </a:r>
            <a:endParaRPr lang="en-US" dirty="0"/>
          </a:p>
        </p:txBody>
      </p:sp>
      <p:pic>
        <p:nvPicPr>
          <p:cNvPr id="3" name="Picture 3" descr="Chart, bar chart&#10;&#10;Description automatically generated">
            <a:extLst>
              <a:ext uri="{FF2B5EF4-FFF2-40B4-BE49-F238E27FC236}">
                <a16:creationId xmlns:a16="http://schemas.microsoft.com/office/drawing/2014/main" id="{04B8216B-23FC-B2B3-06DC-5B2F435057A1}"/>
              </a:ext>
            </a:extLst>
          </p:cNvPr>
          <p:cNvPicPr>
            <a:picLocks noChangeAspect="1"/>
          </p:cNvPicPr>
          <p:nvPr/>
        </p:nvPicPr>
        <p:blipFill>
          <a:blip r:embed="rId2"/>
          <a:stretch>
            <a:fillRect/>
          </a:stretch>
        </p:blipFill>
        <p:spPr>
          <a:xfrm>
            <a:off x="5602903" y="2115032"/>
            <a:ext cx="6387190" cy="3161658"/>
          </a:xfrm>
          <a:prstGeom prst="rect">
            <a:avLst/>
          </a:prstGeom>
        </p:spPr>
      </p:pic>
      <p:grpSp>
        <p:nvGrpSpPr>
          <p:cNvPr id="86"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87" name="Freeform: Shape 86">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88"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90" name="Freeform: Shape 89">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93" name="Freeform: Shape 92">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4" name="Freeform: Shape 93">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5" name="Freeform: Shape 94">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6" name="Freeform: Shape 95">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89" name="Freeform: Shape 88">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765385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3" name="Rectangle 10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5"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06" name="Freeform: Shape 105">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7" name="Freeform: Shape 106">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8" name="Freeform: Shape 107">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9" name="Freeform: Shape 108">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10" name="Freeform: Shape 109">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1" name="Freeform: Shape 110">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12" name="Freeform: Shape 111">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13" name="Freeform: Shape 112">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E47E9F91-59ED-29BE-3F1B-E8B24A03FFC9}"/>
              </a:ext>
            </a:extLst>
          </p:cNvPr>
          <p:cNvSpPr>
            <a:spLocks noGrp="1"/>
          </p:cNvSpPr>
          <p:nvPr>
            <p:ph type="title"/>
          </p:nvPr>
        </p:nvSpPr>
        <p:spPr>
          <a:xfrm>
            <a:off x="1198182" y="559813"/>
            <a:ext cx="3988369" cy="2236864"/>
          </a:xfrm>
        </p:spPr>
        <p:txBody>
          <a:bodyPr vert="horz" lIns="91440" tIns="45720" rIns="91440" bIns="45720" rtlCol="0">
            <a:normAutofit/>
          </a:bodyPr>
          <a:lstStyle/>
          <a:p>
            <a:pPr>
              <a:lnSpc>
                <a:spcPct val="90000"/>
              </a:lnSpc>
            </a:pPr>
            <a:r>
              <a:rPr lang="en-US" sz="3700" b="1"/>
              <a:t>Recent Trends in Crimes happening in Chicago</a:t>
            </a:r>
            <a:endParaRPr lang="en-US" sz="3700"/>
          </a:p>
          <a:p>
            <a:pPr>
              <a:lnSpc>
                <a:spcPct val="90000"/>
              </a:lnSpc>
            </a:pPr>
            <a:endParaRPr lang="en-US" sz="3700" b="1"/>
          </a:p>
        </p:txBody>
      </p:sp>
      <p:sp>
        <p:nvSpPr>
          <p:cNvPr id="40" name="Content Placeholder 39">
            <a:extLst>
              <a:ext uri="{FF2B5EF4-FFF2-40B4-BE49-F238E27FC236}">
                <a16:creationId xmlns:a16="http://schemas.microsoft.com/office/drawing/2014/main" id="{45D8FC13-1FD5-B474-F829-42EC4A3A0740}"/>
              </a:ext>
            </a:extLst>
          </p:cNvPr>
          <p:cNvSpPr>
            <a:spLocks noGrp="1"/>
          </p:cNvSpPr>
          <p:nvPr>
            <p:ph idx="1"/>
          </p:nvPr>
        </p:nvSpPr>
        <p:spPr>
          <a:xfrm>
            <a:off x="1185756" y="2955401"/>
            <a:ext cx="3988112" cy="3157686"/>
          </a:xfrm>
        </p:spPr>
        <p:txBody>
          <a:bodyPr vert="horz" lIns="91440" tIns="45720" rIns="91440" bIns="45720" rtlCol="0" anchor="t">
            <a:normAutofit/>
          </a:bodyPr>
          <a:lstStyle/>
          <a:p>
            <a:r>
              <a:rPr lang="en-US" sz="1800" b="1" dirty="0"/>
              <a:t>1. Monthly Crime Trends</a:t>
            </a:r>
            <a:endParaRPr lang="en-US" sz="1800" dirty="0">
              <a:ea typeface="+mn-lt"/>
              <a:cs typeface="+mn-lt"/>
            </a:endParaRPr>
          </a:p>
          <a:p>
            <a:pPr marL="0" indent="0" algn="just">
              <a:buNone/>
            </a:pPr>
            <a:r>
              <a:rPr lang="en-US" sz="1800" dirty="0">
                <a:ea typeface="+mn-lt"/>
                <a:cs typeface="+mn-lt"/>
              </a:rPr>
              <a:t>On analyzing the recent 4 years trends, it has been found that the frequency of crimes in Chicago is decreasing, with seasonal peaks between </a:t>
            </a:r>
            <a:r>
              <a:rPr lang="en-US" sz="1800" b="1" dirty="0">
                <a:ea typeface="+mn-lt"/>
                <a:cs typeface="+mn-lt"/>
              </a:rPr>
              <a:t>June to August</a:t>
            </a:r>
            <a:r>
              <a:rPr lang="en-US" sz="1800" dirty="0">
                <a:ea typeface="+mn-lt"/>
                <a:cs typeface="+mn-lt"/>
              </a:rPr>
              <a:t>, and drops between </a:t>
            </a:r>
            <a:r>
              <a:rPr lang="en-US" sz="1800" b="1" dirty="0">
                <a:ea typeface="+mn-lt"/>
                <a:cs typeface="+mn-lt"/>
              </a:rPr>
              <a:t>January to March</a:t>
            </a:r>
            <a:r>
              <a:rPr lang="en-US" sz="1800" dirty="0">
                <a:ea typeface="+mn-lt"/>
                <a:cs typeface="+mn-lt"/>
              </a:rPr>
              <a:t>.</a:t>
            </a:r>
            <a:endParaRPr lang="en-US" dirty="0">
              <a:cs typeface="Segoe UI"/>
            </a:endParaRPr>
          </a:p>
          <a:p>
            <a:endParaRPr lang="en-US" sz="1800">
              <a:cs typeface="Segoe UI"/>
            </a:endParaRPr>
          </a:p>
        </p:txBody>
      </p:sp>
      <p:pic>
        <p:nvPicPr>
          <p:cNvPr id="4" name="Picture 4" descr="Chart, line chart&#10;&#10;Description automatically generated">
            <a:extLst>
              <a:ext uri="{FF2B5EF4-FFF2-40B4-BE49-F238E27FC236}">
                <a16:creationId xmlns:a16="http://schemas.microsoft.com/office/drawing/2014/main" id="{B3924C27-615E-1ADE-E220-09B14956393A}"/>
              </a:ext>
            </a:extLst>
          </p:cNvPr>
          <p:cNvPicPr>
            <a:picLocks noChangeAspect="1"/>
          </p:cNvPicPr>
          <p:nvPr/>
        </p:nvPicPr>
        <p:blipFill>
          <a:blip r:embed="rId2"/>
          <a:stretch>
            <a:fillRect/>
          </a:stretch>
        </p:blipFill>
        <p:spPr>
          <a:xfrm>
            <a:off x="5602903" y="1917400"/>
            <a:ext cx="6387190" cy="3017946"/>
          </a:xfrm>
          <a:prstGeom prst="rect">
            <a:avLst/>
          </a:prstGeom>
        </p:spPr>
      </p:pic>
      <p:grpSp>
        <p:nvGrpSpPr>
          <p:cNvPr id="115"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16" name="Freeform: Shape 115">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17"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9" name="Freeform: Shape 118">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0" name="Freeform: Shape 119">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1" name="Freeform: Shape 120">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2" name="Freeform: Shape 121">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3" name="Freeform: Shape 122">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4" name="Freeform: Shape 123">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5" name="Freeform: Shape 124">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8" name="Freeform: Shape 117">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031397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0" name="Rectangle 12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2" name="Rectangle 13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4"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35" name="Freeform: Shape 134">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6" name="Freeform: Shape 135">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37" name="Freeform: Shape 136">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38" name="Freeform: Shape 137">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39" name="Freeform: Shape 138">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40" name="Freeform: Shape 139">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41" name="Freeform: Shape 140">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42" name="Freeform: Shape 141">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E47E9F91-59ED-29BE-3F1B-E8B24A03FFC9}"/>
              </a:ext>
            </a:extLst>
          </p:cNvPr>
          <p:cNvSpPr>
            <a:spLocks noGrp="1"/>
          </p:cNvSpPr>
          <p:nvPr>
            <p:ph type="title"/>
          </p:nvPr>
        </p:nvSpPr>
        <p:spPr>
          <a:xfrm>
            <a:off x="1198182" y="559813"/>
            <a:ext cx="3988369" cy="2236864"/>
          </a:xfrm>
        </p:spPr>
        <p:txBody>
          <a:bodyPr vert="horz" lIns="91440" tIns="45720" rIns="91440" bIns="45720" rtlCol="0">
            <a:normAutofit/>
          </a:bodyPr>
          <a:lstStyle/>
          <a:p>
            <a:pPr>
              <a:lnSpc>
                <a:spcPct val="90000"/>
              </a:lnSpc>
            </a:pPr>
            <a:r>
              <a:rPr lang="en-US" sz="3700" b="1"/>
              <a:t>Recent Trends in Crimes happening in Chicago</a:t>
            </a:r>
            <a:endParaRPr lang="en-US" sz="3700"/>
          </a:p>
          <a:p>
            <a:pPr>
              <a:lnSpc>
                <a:spcPct val="90000"/>
              </a:lnSpc>
            </a:pPr>
            <a:endParaRPr lang="en-US" sz="3700" b="1"/>
          </a:p>
        </p:txBody>
      </p:sp>
      <p:sp>
        <p:nvSpPr>
          <p:cNvPr id="40" name="Content Placeholder 39">
            <a:extLst>
              <a:ext uri="{FF2B5EF4-FFF2-40B4-BE49-F238E27FC236}">
                <a16:creationId xmlns:a16="http://schemas.microsoft.com/office/drawing/2014/main" id="{45D8FC13-1FD5-B474-F829-42EC4A3A0740}"/>
              </a:ext>
            </a:extLst>
          </p:cNvPr>
          <p:cNvSpPr>
            <a:spLocks noGrp="1"/>
          </p:cNvSpPr>
          <p:nvPr>
            <p:ph idx="1"/>
          </p:nvPr>
        </p:nvSpPr>
        <p:spPr>
          <a:xfrm>
            <a:off x="1185756" y="2955401"/>
            <a:ext cx="3988112" cy="3157686"/>
          </a:xfrm>
        </p:spPr>
        <p:txBody>
          <a:bodyPr vert="horz" lIns="91440" tIns="45720" rIns="91440" bIns="45720" rtlCol="0">
            <a:normAutofit/>
          </a:bodyPr>
          <a:lstStyle/>
          <a:p>
            <a:r>
              <a:rPr lang="en-US" sz="1800" b="1"/>
              <a:t>2. Distribution of categories of crimes over the year</a:t>
            </a:r>
            <a:endParaRPr lang="en-US" sz="1800"/>
          </a:p>
          <a:p>
            <a:pPr marL="0" indent="0">
              <a:buNone/>
            </a:pPr>
            <a:r>
              <a:rPr lang="en-US" sz="1800" dirty="0">
                <a:ea typeface="+mn-lt"/>
                <a:cs typeface="+mn-lt"/>
              </a:rPr>
              <a:t>From the above output, it is evident that there is no major variation in the categories of the crime throughout the year.</a:t>
            </a:r>
            <a:endParaRPr lang="en-US" sz="1800">
              <a:ea typeface="+mn-lt"/>
              <a:cs typeface="+mn-lt"/>
            </a:endParaRPr>
          </a:p>
          <a:p>
            <a:endParaRPr lang="en-US" sz="1800">
              <a:cs typeface="Segoe UI"/>
            </a:endParaRPr>
          </a:p>
        </p:txBody>
      </p:sp>
      <p:pic>
        <p:nvPicPr>
          <p:cNvPr id="3" name="Picture 4" descr="Chart, bar chart&#10;&#10;Description automatically generated">
            <a:extLst>
              <a:ext uri="{FF2B5EF4-FFF2-40B4-BE49-F238E27FC236}">
                <a16:creationId xmlns:a16="http://schemas.microsoft.com/office/drawing/2014/main" id="{B7189C98-68AF-D943-4625-0A34D5EE19A4}"/>
              </a:ext>
            </a:extLst>
          </p:cNvPr>
          <p:cNvPicPr>
            <a:picLocks noChangeAspect="1"/>
          </p:cNvPicPr>
          <p:nvPr/>
        </p:nvPicPr>
        <p:blipFill>
          <a:blip r:embed="rId2"/>
          <a:stretch>
            <a:fillRect/>
          </a:stretch>
        </p:blipFill>
        <p:spPr>
          <a:xfrm>
            <a:off x="5602903" y="1637960"/>
            <a:ext cx="6387190" cy="3576826"/>
          </a:xfrm>
          <a:prstGeom prst="rect">
            <a:avLst/>
          </a:prstGeom>
        </p:spPr>
      </p:pic>
      <p:grpSp>
        <p:nvGrpSpPr>
          <p:cNvPr id="144"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45" name="Freeform: Shape 144">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6"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48" name="Freeform: Shape 147">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49" name="Freeform: Shape 148">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0" name="Freeform: Shape 149">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1" name="Freeform: Shape 150">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2" name="Freeform: Shape 151">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3" name="Freeform: Shape 152">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4" name="Freeform: Shape 153">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47" name="Freeform: Shape 146">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73546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9" name="Rectangle 15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1" name="Rectangle 16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63"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64" name="Freeform: Shape 163">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5" name="Freeform: Shape 164">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6" name="Freeform: Shape 165">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7" name="Freeform: Shape 166">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68" name="Freeform: Shape 167">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9" name="Freeform: Shape 168">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70" name="Freeform: Shape 169">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71" name="Freeform: Shape 170">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E47E9F91-59ED-29BE-3F1B-E8B24A03FFC9}"/>
              </a:ext>
            </a:extLst>
          </p:cNvPr>
          <p:cNvSpPr>
            <a:spLocks noGrp="1"/>
          </p:cNvSpPr>
          <p:nvPr>
            <p:ph type="title"/>
          </p:nvPr>
        </p:nvSpPr>
        <p:spPr>
          <a:xfrm>
            <a:off x="1198182" y="559813"/>
            <a:ext cx="3988369" cy="2236864"/>
          </a:xfrm>
        </p:spPr>
        <p:txBody>
          <a:bodyPr vert="horz" lIns="91440" tIns="45720" rIns="91440" bIns="45720" rtlCol="0">
            <a:normAutofit/>
          </a:bodyPr>
          <a:lstStyle/>
          <a:p>
            <a:r>
              <a:rPr lang="en-US" b="1" dirty="0"/>
              <a:t>Time-series trends using Heatmaps</a:t>
            </a:r>
            <a:endParaRPr lang="en-US" dirty="0"/>
          </a:p>
          <a:p>
            <a:endParaRPr lang="en-US" b="1"/>
          </a:p>
        </p:txBody>
      </p:sp>
      <p:sp>
        <p:nvSpPr>
          <p:cNvPr id="40" name="Content Placeholder 39">
            <a:extLst>
              <a:ext uri="{FF2B5EF4-FFF2-40B4-BE49-F238E27FC236}">
                <a16:creationId xmlns:a16="http://schemas.microsoft.com/office/drawing/2014/main" id="{45D8FC13-1FD5-B474-F829-42EC4A3A0740}"/>
              </a:ext>
            </a:extLst>
          </p:cNvPr>
          <p:cNvSpPr>
            <a:spLocks noGrp="1"/>
          </p:cNvSpPr>
          <p:nvPr>
            <p:ph idx="1"/>
          </p:nvPr>
        </p:nvSpPr>
        <p:spPr>
          <a:xfrm>
            <a:off x="1185756" y="2955401"/>
            <a:ext cx="3988112" cy="3157686"/>
          </a:xfrm>
        </p:spPr>
        <p:txBody>
          <a:bodyPr vert="horz" lIns="91440" tIns="45720" rIns="91440" bIns="45720" rtlCol="0" anchor="t">
            <a:normAutofit/>
          </a:bodyPr>
          <a:lstStyle/>
          <a:p>
            <a:pPr marL="0" indent="0" algn="just">
              <a:buNone/>
            </a:pPr>
            <a:r>
              <a:rPr lang="en-US" sz="1800" dirty="0">
                <a:ea typeface="+mn-lt"/>
                <a:cs typeface="+mn-lt"/>
              </a:rPr>
              <a:t>Heatmaps is giving evidences to all the previous observations. Firstly, the most dark red regions display the most prominent crime categories of Chicago. Moreover, a change in the color is observable during the middle months of the year, which are July and August. Thus, we are found that the number of crimes occur mostly in </a:t>
            </a:r>
            <a:r>
              <a:rPr lang="en-US" sz="1800" b="1" dirty="0">
                <a:ea typeface="+mn-lt"/>
                <a:cs typeface="+mn-lt"/>
              </a:rPr>
              <a:t>July </a:t>
            </a:r>
            <a:r>
              <a:rPr lang="en-US" sz="1800" dirty="0">
                <a:ea typeface="+mn-lt"/>
                <a:cs typeface="+mn-lt"/>
              </a:rPr>
              <a:t>and </a:t>
            </a:r>
            <a:r>
              <a:rPr lang="en-US" sz="1800" b="1" dirty="0">
                <a:ea typeface="+mn-lt"/>
                <a:cs typeface="+mn-lt"/>
              </a:rPr>
              <a:t>August</a:t>
            </a:r>
            <a:r>
              <a:rPr lang="en-US" sz="1800" dirty="0">
                <a:ea typeface="+mn-lt"/>
                <a:cs typeface="+mn-lt"/>
              </a:rPr>
              <a:t>.</a:t>
            </a:r>
            <a:endParaRPr lang="en-US" dirty="0">
              <a:cs typeface="Segoe UI"/>
            </a:endParaRPr>
          </a:p>
        </p:txBody>
      </p:sp>
      <p:pic>
        <p:nvPicPr>
          <p:cNvPr id="4" name="Picture 4" descr="Calendar&#10;&#10;Description automatically generated">
            <a:extLst>
              <a:ext uri="{FF2B5EF4-FFF2-40B4-BE49-F238E27FC236}">
                <a16:creationId xmlns:a16="http://schemas.microsoft.com/office/drawing/2014/main" id="{C58CC644-89F5-7F20-4A00-A34168481CE3}"/>
              </a:ext>
            </a:extLst>
          </p:cNvPr>
          <p:cNvPicPr>
            <a:picLocks noChangeAspect="1"/>
          </p:cNvPicPr>
          <p:nvPr/>
        </p:nvPicPr>
        <p:blipFill>
          <a:blip r:embed="rId2"/>
          <a:stretch>
            <a:fillRect/>
          </a:stretch>
        </p:blipFill>
        <p:spPr>
          <a:xfrm>
            <a:off x="5602903" y="687865"/>
            <a:ext cx="6387190" cy="5477015"/>
          </a:xfrm>
          <a:prstGeom prst="rect">
            <a:avLst/>
          </a:prstGeom>
        </p:spPr>
      </p:pic>
      <p:grpSp>
        <p:nvGrpSpPr>
          <p:cNvPr id="173"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74" name="Freeform: Shape 173">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75"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77" name="Freeform: Shape 176">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78" name="Freeform: Shape 177">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79" name="Freeform: Shape 178">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0" name="Freeform: Shape 179">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1" name="Freeform: Shape 180">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2" name="Freeform: Shape 181">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3" name="Freeform: Shape 182">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76" name="Freeform: Shape 175">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964203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7" name="Rectangle 21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9" name="Rectangle 21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21" name="Top left">
            <a:extLst>
              <a:ext uri="{FF2B5EF4-FFF2-40B4-BE49-F238E27FC236}">
                <a16:creationId xmlns:a16="http://schemas.microsoft.com/office/drawing/2014/main" id="{30C2D420-03A9-4AB5-9C8A-784654664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22" name="Freeform: Shape 221">
              <a:extLst>
                <a:ext uri="{FF2B5EF4-FFF2-40B4-BE49-F238E27FC236}">
                  <a16:creationId xmlns:a16="http://schemas.microsoft.com/office/drawing/2014/main" id="{8ACABB24-F7CD-4FB6-ADC2-BA8B6090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3" name="Freeform: Shape 222">
              <a:extLst>
                <a:ext uri="{FF2B5EF4-FFF2-40B4-BE49-F238E27FC236}">
                  <a16:creationId xmlns:a16="http://schemas.microsoft.com/office/drawing/2014/main" id="{F63CD70C-B739-42A7-9846-79FB2804E2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24" name="Freeform: Shape 223">
              <a:extLst>
                <a:ext uri="{FF2B5EF4-FFF2-40B4-BE49-F238E27FC236}">
                  <a16:creationId xmlns:a16="http://schemas.microsoft.com/office/drawing/2014/main" id="{C0BC00AE-5BBE-4063-8F83-D4A141B489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25" name="Freeform: Shape 224">
              <a:extLst>
                <a:ext uri="{FF2B5EF4-FFF2-40B4-BE49-F238E27FC236}">
                  <a16:creationId xmlns:a16="http://schemas.microsoft.com/office/drawing/2014/main" id="{3EECB1B8-9A34-47D7-B4F5-0D8B80D86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26" name="Freeform: Shape 225">
              <a:extLst>
                <a:ext uri="{FF2B5EF4-FFF2-40B4-BE49-F238E27FC236}">
                  <a16:creationId xmlns:a16="http://schemas.microsoft.com/office/drawing/2014/main" id="{DCDCDB07-106E-4AD6-8CD4-9278316940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27" name="Freeform: Shape 226">
              <a:extLst>
                <a:ext uri="{FF2B5EF4-FFF2-40B4-BE49-F238E27FC236}">
                  <a16:creationId xmlns:a16="http://schemas.microsoft.com/office/drawing/2014/main" id="{7283BD4B-51FB-4643-A52C-2E4111966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28" name="Freeform: Shape 227">
              <a:extLst>
                <a:ext uri="{FF2B5EF4-FFF2-40B4-BE49-F238E27FC236}">
                  <a16:creationId xmlns:a16="http://schemas.microsoft.com/office/drawing/2014/main" id="{5F1AD6CE-5252-4F04-9CA4-6B5B26CB7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29" name="Freeform: Shape 228">
              <a:extLst>
                <a:ext uri="{FF2B5EF4-FFF2-40B4-BE49-F238E27FC236}">
                  <a16:creationId xmlns:a16="http://schemas.microsoft.com/office/drawing/2014/main" id="{6FBA2D29-8DB1-44B7-8310-7FA36270A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E47E9F91-59ED-29BE-3F1B-E8B24A03FFC9}"/>
              </a:ext>
            </a:extLst>
          </p:cNvPr>
          <p:cNvSpPr>
            <a:spLocks noGrp="1"/>
          </p:cNvSpPr>
          <p:nvPr>
            <p:ph type="title"/>
          </p:nvPr>
        </p:nvSpPr>
        <p:spPr>
          <a:xfrm>
            <a:off x="1198181" y="168425"/>
            <a:ext cx="4795282" cy="2091782"/>
          </a:xfrm>
        </p:spPr>
        <p:txBody>
          <a:bodyPr vert="horz" lIns="91440" tIns="45720" rIns="91440" bIns="45720" rtlCol="0" anchor="ctr">
            <a:normAutofit/>
          </a:bodyPr>
          <a:lstStyle/>
          <a:p>
            <a:pPr>
              <a:lnSpc>
                <a:spcPct val="90000"/>
              </a:lnSpc>
            </a:pPr>
            <a:r>
              <a:rPr lang="en-US" sz="3400" b="1">
                <a:latin typeface=" Rockwell Bold"/>
              </a:rPr>
              <a:t>Analyzing days of week with the categories of the crime.</a:t>
            </a:r>
            <a:endParaRPr lang="en-US" sz="3400">
              <a:latin typeface=" Rockwell Bold"/>
            </a:endParaRPr>
          </a:p>
        </p:txBody>
      </p:sp>
      <p:sp>
        <p:nvSpPr>
          <p:cNvPr id="40" name="Content Placeholder 39">
            <a:extLst>
              <a:ext uri="{FF2B5EF4-FFF2-40B4-BE49-F238E27FC236}">
                <a16:creationId xmlns:a16="http://schemas.microsoft.com/office/drawing/2014/main" id="{45D8FC13-1FD5-B474-F829-42EC4A3A0740}"/>
              </a:ext>
            </a:extLst>
          </p:cNvPr>
          <p:cNvSpPr>
            <a:spLocks noGrp="1"/>
          </p:cNvSpPr>
          <p:nvPr>
            <p:ph idx="1"/>
          </p:nvPr>
        </p:nvSpPr>
        <p:spPr>
          <a:xfrm>
            <a:off x="6195372" y="169025"/>
            <a:ext cx="4977905" cy="2091182"/>
          </a:xfrm>
        </p:spPr>
        <p:txBody>
          <a:bodyPr vert="horz" lIns="91440" tIns="45720" rIns="91440" bIns="45720" rtlCol="0" anchor="ctr">
            <a:normAutofit/>
          </a:bodyPr>
          <a:lstStyle/>
          <a:p>
            <a:pPr marL="0" indent="0" algn="just">
              <a:lnSpc>
                <a:spcPct val="100000"/>
              </a:lnSpc>
              <a:buNone/>
            </a:pPr>
            <a:r>
              <a:rPr lang="en-US" sz="1500" dirty="0">
                <a:ea typeface="+mn-lt"/>
                <a:cs typeface="+mn-lt"/>
              </a:rPr>
              <a:t>As shown, </a:t>
            </a:r>
            <a:r>
              <a:rPr lang="en-US" sz="1500" b="1" dirty="0">
                <a:ea typeface="+mn-lt"/>
                <a:cs typeface="+mn-lt"/>
              </a:rPr>
              <a:t>BATTERY crime and CRIMINAL DAMAGE happens mostly on Saturday and Sunday in comparison to other days of the week.</a:t>
            </a:r>
            <a:r>
              <a:rPr lang="en-US" sz="1500" dirty="0">
                <a:ea typeface="+mn-lt"/>
                <a:cs typeface="+mn-lt"/>
              </a:rPr>
              <a:t> While during the </a:t>
            </a:r>
            <a:r>
              <a:rPr lang="en-US" sz="1500" b="1" dirty="0">
                <a:ea typeface="+mn-lt"/>
                <a:cs typeface="+mn-lt"/>
              </a:rPr>
              <a:t>weekdays mostly BURGLARY, DECEPTIVE PRACTICE is intensive.</a:t>
            </a:r>
            <a:r>
              <a:rPr lang="en-US" sz="1500" dirty="0">
                <a:ea typeface="+mn-lt"/>
                <a:cs typeface="+mn-lt"/>
              </a:rPr>
              <a:t> </a:t>
            </a:r>
            <a:r>
              <a:rPr lang="en-US" sz="1500" b="1" dirty="0">
                <a:ea typeface="+mn-lt"/>
                <a:cs typeface="+mn-lt"/>
              </a:rPr>
              <a:t>NARCOTICS and THEFT crimes are less frequent on Sunday.</a:t>
            </a:r>
            <a:r>
              <a:rPr lang="en-US" sz="1500" dirty="0">
                <a:ea typeface="+mn-lt"/>
                <a:cs typeface="+mn-lt"/>
              </a:rPr>
              <a:t> The rest types of crimes look distributed similarly during all days of the week.</a:t>
            </a:r>
            <a:endParaRPr lang="en-US" dirty="0">
              <a:ea typeface="+mn-lt"/>
              <a:cs typeface="+mn-lt"/>
            </a:endParaRPr>
          </a:p>
        </p:txBody>
      </p:sp>
      <p:pic>
        <p:nvPicPr>
          <p:cNvPr id="5" name="Picture 5" descr="A picture containing chart&#10;&#10;Description automatically generated">
            <a:extLst>
              <a:ext uri="{FF2B5EF4-FFF2-40B4-BE49-F238E27FC236}">
                <a16:creationId xmlns:a16="http://schemas.microsoft.com/office/drawing/2014/main" id="{723AFADC-379E-193C-2010-951C2D7FC11A}"/>
              </a:ext>
            </a:extLst>
          </p:cNvPr>
          <p:cNvPicPr>
            <a:picLocks noChangeAspect="1"/>
          </p:cNvPicPr>
          <p:nvPr/>
        </p:nvPicPr>
        <p:blipFill>
          <a:blip r:embed="rId2"/>
          <a:stretch>
            <a:fillRect/>
          </a:stretch>
        </p:blipFill>
        <p:spPr>
          <a:xfrm>
            <a:off x="1711008" y="2396732"/>
            <a:ext cx="8819389" cy="3902579"/>
          </a:xfrm>
          <a:prstGeom prst="rect">
            <a:avLst/>
          </a:prstGeom>
        </p:spPr>
      </p:pic>
      <p:grpSp>
        <p:nvGrpSpPr>
          <p:cNvPr id="231" name="Bottom Right">
            <a:extLst>
              <a:ext uri="{FF2B5EF4-FFF2-40B4-BE49-F238E27FC236}">
                <a16:creationId xmlns:a16="http://schemas.microsoft.com/office/drawing/2014/main" id="{B1974323-6061-403E-B0D1-A73F283752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32" name="Freeform: Shape 231">
              <a:extLst>
                <a:ext uri="{FF2B5EF4-FFF2-40B4-BE49-F238E27FC236}">
                  <a16:creationId xmlns:a16="http://schemas.microsoft.com/office/drawing/2014/main" id="{8361968C-F531-4231-BBDC-3415177EA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33" name="Graphic 157">
              <a:extLst>
                <a:ext uri="{FF2B5EF4-FFF2-40B4-BE49-F238E27FC236}">
                  <a16:creationId xmlns:a16="http://schemas.microsoft.com/office/drawing/2014/main" id="{E72294A1-7036-4100-8596-574E6EEB0BB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35" name="Freeform: Shape 234">
                <a:extLst>
                  <a:ext uri="{FF2B5EF4-FFF2-40B4-BE49-F238E27FC236}">
                    <a16:creationId xmlns:a16="http://schemas.microsoft.com/office/drawing/2014/main" id="{BEDBF857-3C89-44F9-9C0D-B5439C63DB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6" name="Freeform: Shape 235">
                <a:extLst>
                  <a:ext uri="{FF2B5EF4-FFF2-40B4-BE49-F238E27FC236}">
                    <a16:creationId xmlns:a16="http://schemas.microsoft.com/office/drawing/2014/main" id="{3F3B354C-0CC2-421F-89E2-6AA4EB15C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7" name="Freeform: Shape 236">
                <a:extLst>
                  <a:ext uri="{FF2B5EF4-FFF2-40B4-BE49-F238E27FC236}">
                    <a16:creationId xmlns:a16="http://schemas.microsoft.com/office/drawing/2014/main" id="{0AB573DB-6079-4DBA-A027-A37A6FB6E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8" name="Freeform: Shape 237">
                <a:extLst>
                  <a:ext uri="{FF2B5EF4-FFF2-40B4-BE49-F238E27FC236}">
                    <a16:creationId xmlns:a16="http://schemas.microsoft.com/office/drawing/2014/main" id="{BCBCC42A-F810-45E8-A0E4-7659F0B3E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9" name="Freeform: Shape 238">
                <a:extLst>
                  <a:ext uri="{FF2B5EF4-FFF2-40B4-BE49-F238E27FC236}">
                    <a16:creationId xmlns:a16="http://schemas.microsoft.com/office/drawing/2014/main" id="{772F30E3-9A21-43C2-97B8-2209BE7D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0" name="Freeform: Shape 239">
                <a:extLst>
                  <a:ext uri="{FF2B5EF4-FFF2-40B4-BE49-F238E27FC236}">
                    <a16:creationId xmlns:a16="http://schemas.microsoft.com/office/drawing/2014/main" id="{A2E54461-65B3-4F28-9F39-F68AE0C7E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1" name="Freeform: Shape 240">
                <a:extLst>
                  <a:ext uri="{FF2B5EF4-FFF2-40B4-BE49-F238E27FC236}">
                    <a16:creationId xmlns:a16="http://schemas.microsoft.com/office/drawing/2014/main" id="{542231B2-F2ED-49B7-A9A1-60A0C3A31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34" name="Freeform: Shape 233">
              <a:extLst>
                <a:ext uri="{FF2B5EF4-FFF2-40B4-BE49-F238E27FC236}">
                  <a16:creationId xmlns:a16="http://schemas.microsoft.com/office/drawing/2014/main" id="{7A628F82-CF87-44D1-A6D8-8C000BFE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036245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6" name="Rectangle 24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8" name="Rectangle 24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50"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51" name="Freeform: Shape 250">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2" name="Freeform: Shape 251">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53" name="Freeform: Shape 252">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54" name="Freeform: Shape 253">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55" name="Freeform: Shape 254">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56" name="Freeform: Shape 255">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57" name="Freeform: Shape 256">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58" name="Freeform: Shape 257">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E47E9F91-59ED-29BE-3F1B-E8B24A03FFC9}"/>
              </a:ext>
            </a:extLst>
          </p:cNvPr>
          <p:cNvSpPr>
            <a:spLocks noGrp="1"/>
          </p:cNvSpPr>
          <p:nvPr>
            <p:ph type="title"/>
          </p:nvPr>
        </p:nvSpPr>
        <p:spPr>
          <a:xfrm>
            <a:off x="1198182" y="559813"/>
            <a:ext cx="3988369" cy="2236864"/>
          </a:xfrm>
        </p:spPr>
        <p:txBody>
          <a:bodyPr vert="horz" lIns="91440" tIns="45720" rIns="91440" bIns="45720" rtlCol="0">
            <a:normAutofit/>
          </a:bodyPr>
          <a:lstStyle/>
          <a:p>
            <a:pPr>
              <a:lnSpc>
                <a:spcPct val="90000"/>
              </a:lnSpc>
            </a:pPr>
            <a:r>
              <a:rPr lang="en-US" sz="3700" b="1">
                <a:ea typeface="+mj-lt"/>
                <a:cs typeface="+mj-lt"/>
              </a:rPr>
              <a:t>Hourly analysis of crime in Chicago</a:t>
            </a:r>
            <a:endParaRPr lang="en-US" sz="3700" b="1"/>
          </a:p>
        </p:txBody>
      </p:sp>
      <p:sp>
        <p:nvSpPr>
          <p:cNvPr id="40" name="Content Placeholder 39">
            <a:extLst>
              <a:ext uri="{FF2B5EF4-FFF2-40B4-BE49-F238E27FC236}">
                <a16:creationId xmlns:a16="http://schemas.microsoft.com/office/drawing/2014/main" id="{45D8FC13-1FD5-B474-F829-42EC4A3A0740}"/>
              </a:ext>
            </a:extLst>
          </p:cNvPr>
          <p:cNvSpPr>
            <a:spLocks noGrp="1"/>
          </p:cNvSpPr>
          <p:nvPr>
            <p:ph idx="1"/>
          </p:nvPr>
        </p:nvSpPr>
        <p:spPr>
          <a:xfrm>
            <a:off x="1185756" y="2955401"/>
            <a:ext cx="3988112" cy="3157686"/>
          </a:xfrm>
        </p:spPr>
        <p:txBody>
          <a:bodyPr vert="horz" lIns="91440" tIns="45720" rIns="91440" bIns="45720" rtlCol="0" anchor="t">
            <a:normAutofit/>
          </a:bodyPr>
          <a:lstStyle/>
          <a:p>
            <a:pPr marL="0" indent="0">
              <a:lnSpc>
                <a:spcPct val="100000"/>
              </a:lnSpc>
              <a:buNone/>
            </a:pPr>
            <a:r>
              <a:rPr lang="en-US" sz="1800" dirty="0">
                <a:ea typeface="+mn-lt"/>
                <a:cs typeface="+mn-lt"/>
              </a:rPr>
              <a:t>The analysis of hours states that the safe hours are between 01:00 am and 08:00 am. This trend follows the same pattern for all crime classes.</a:t>
            </a:r>
            <a:endParaRPr lang="en-US" dirty="0">
              <a:ea typeface="+mn-lt"/>
              <a:cs typeface="+mn-lt"/>
            </a:endParaRPr>
          </a:p>
        </p:txBody>
      </p:sp>
      <p:pic>
        <p:nvPicPr>
          <p:cNvPr id="3" name="Picture 3" descr="Chart, bar chart&#10;&#10;Description automatically generated">
            <a:extLst>
              <a:ext uri="{FF2B5EF4-FFF2-40B4-BE49-F238E27FC236}">
                <a16:creationId xmlns:a16="http://schemas.microsoft.com/office/drawing/2014/main" id="{21FEF36E-A057-7015-6517-57901C16317F}"/>
              </a:ext>
            </a:extLst>
          </p:cNvPr>
          <p:cNvPicPr>
            <a:picLocks noChangeAspect="1"/>
          </p:cNvPicPr>
          <p:nvPr/>
        </p:nvPicPr>
        <p:blipFill>
          <a:blip r:embed="rId2"/>
          <a:stretch>
            <a:fillRect/>
          </a:stretch>
        </p:blipFill>
        <p:spPr>
          <a:xfrm>
            <a:off x="5602903" y="1590056"/>
            <a:ext cx="6387190" cy="3672634"/>
          </a:xfrm>
          <a:prstGeom prst="rect">
            <a:avLst/>
          </a:prstGeom>
        </p:spPr>
      </p:pic>
      <p:grpSp>
        <p:nvGrpSpPr>
          <p:cNvPr id="260"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61" name="Freeform: Shape 260">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2"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64" name="Freeform: Shape 263">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5" name="Freeform: Shape 264">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6" name="Freeform: Shape 265">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7" name="Freeform: Shape 266">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8" name="Freeform: Shape 267">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9" name="Freeform: Shape 268">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0" name="Freeform: Shape 269">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63" name="Freeform: Shape 262">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757710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6" name="Rectangle 24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8" name="Rectangle 24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50"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51" name="Freeform: Shape 250">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2" name="Freeform: Shape 251">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53" name="Freeform: Shape 252">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54" name="Freeform: Shape 253">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55" name="Freeform: Shape 254">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56" name="Freeform: Shape 255">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57" name="Freeform: Shape 256">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58" name="Freeform: Shape 257">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E47E9F91-59ED-29BE-3F1B-E8B24A03FFC9}"/>
              </a:ext>
            </a:extLst>
          </p:cNvPr>
          <p:cNvSpPr>
            <a:spLocks noGrp="1"/>
          </p:cNvSpPr>
          <p:nvPr>
            <p:ph type="title"/>
          </p:nvPr>
        </p:nvSpPr>
        <p:spPr>
          <a:xfrm>
            <a:off x="83060" y="160228"/>
            <a:ext cx="11942905" cy="2236864"/>
          </a:xfrm>
        </p:spPr>
        <p:txBody>
          <a:bodyPr vert="horz" lIns="91440" tIns="45720" rIns="91440" bIns="45720" rtlCol="0">
            <a:normAutofit/>
          </a:bodyPr>
          <a:lstStyle/>
          <a:p>
            <a:pPr algn="ctr"/>
            <a:r>
              <a:rPr lang="en-US" b="1" dirty="0"/>
              <a:t>Analyzing top 5 Crime Types over the time of the day</a:t>
            </a:r>
            <a:endParaRPr lang="en-US" dirty="0"/>
          </a:p>
          <a:p>
            <a:pPr algn="ctr">
              <a:lnSpc>
                <a:spcPct val="90000"/>
              </a:lnSpc>
            </a:pPr>
            <a:endParaRPr lang="en-US" sz="3700" b="1" dirty="0"/>
          </a:p>
        </p:txBody>
      </p:sp>
      <p:grpSp>
        <p:nvGrpSpPr>
          <p:cNvPr id="260"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61" name="Freeform: Shape 260">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2"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64" name="Freeform: Shape 263">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5" name="Freeform: Shape 264">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6" name="Freeform: Shape 265">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7" name="Freeform: Shape 266">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8" name="Freeform: Shape 267">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9" name="Freeform: Shape 268">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0" name="Freeform: Shape 269">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63" name="Freeform: Shape 262">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4" descr="Chart, bar chart, histogram&#10;&#10;Description automatically generated">
            <a:extLst>
              <a:ext uri="{FF2B5EF4-FFF2-40B4-BE49-F238E27FC236}">
                <a16:creationId xmlns:a16="http://schemas.microsoft.com/office/drawing/2014/main" id="{8B25AEF7-6ECE-5E3C-64D1-2E0308D904D3}"/>
              </a:ext>
            </a:extLst>
          </p:cNvPr>
          <p:cNvPicPr>
            <a:picLocks noChangeAspect="1"/>
          </p:cNvPicPr>
          <p:nvPr/>
        </p:nvPicPr>
        <p:blipFill>
          <a:blip r:embed="rId2"/>
          <a:stretch>
            <a:fillRect/>
          </a:stretch>
        </p:blipFill>
        <p:spPr>
          <a:xfrm>
            <a:off x="180278" y="1823695"/>
            <a:ext cx="3774687" cy="2114074"/>
          </a:xfrm>
          <a:prstGeom prst="rect">
            <a:avLst/>
          </a:prstGeom>
        </p:spPr>
      </p:pic>
      <p:sp>
        <p:nvSpPr>
          <p:cNvPr id="6" name="Content Placeholder 39">
            <a:extLst>
              <a:ext uri="{FF2B5EF4-FFF2-40B4-BE49-F238E27FC236}">
                <a16:creationId xmlns:a16="http://schemas.microsoft.com/office/drawing/2014/main" id="{23448075-3457-F110-4F5C-8B129C6C5278}"/>
              </a:ext>
            </a:extLst>
          </p:cNvPr>
          <p:cNvSpPr>
            <a:spLocks noGrp="1"/>
          </p:cNvSpPr>
          <p:nvPr>
            <p:ph idx="1"/>
          </p:nvPr>
        </p:nvSpPr>
        <p:spPr>
          <a:xfrm>
            <a:off x="219317" y="4033352"/>
            <a:ext cx="3988112" cy="3492223"/>
          </a:xfrm>
        </p:spPr>
        <p:txBody>
          <a:bodyPr vert="horz" lIns="91440" tIns="45720" rIns="91440" bIns="45720" rtlCol="0" anchor="t">
            <a:normAutofit/>
          </a:bodyPr>
          <a:lstStyle/>
          <a:p>
            <a:pPr marL="0" indent="0" algn="ctr">
              <a:lnSpc>
                <a:spcPct val="100000"/>
              </a:lnSpc>
              <a:buNone/>
            </a:pPr>
            <a:r>
              <a:rPr lang="en-US" sz="1800" b="1" dirty="0">
                <a:ea typeface="+mn-lt"/>
                <a:cs typeface="+mn-lt"/>
              </a:rPr>
              <a:t>THEFT</a:t>
            </a:r>
          </a:p>
          <a:p>
            <a:pPr marL="0" indent="0" algn="just">
              <a:lnSpc>
                <a:spcPct val="100000"/>
              </a:lnSpc>
              <a:buNone/>
            </a:pPr>
            <a:r>
              <a:rPr lang="en-US" sz="1800" dirty="0">
                <a:ea typeface="+mn-lt"/>
                <a:cs typeface="+mn-lt"/>
              </a:rPr>
              <a:t>THEFT usually occurs in the day time, that said, usually people leave their homes for work or any other activity that leads to theft.</a:t>
            </a:r>
            <a:endParaRPr lang="en-US" dirty="0">
              <a:cs typeface="Segoe UI"/>
            </a:endParaRPr>
          </a:p>
        </p:txBody>
      </p:sp>
      <p:pic>
        <p:nvPicPr>
          <p:cNvPr id="7" name="Picture 7" descr="Chart, bar chart, histogram&#10;&#10;Description automatically generated">
            <a:extLst>
              <a:ext uri="{FF2B5EF4-FFF2-40B4-BE49-F238E27FC236}">
                <a16:creationId xmlns:a16="http://schemas.microsoft.com/office/drawing/2014/main" id="{13B02F27-FC6B-88ED-26AB-C822FDB6F300}"/>
              </a:ext>
            </a:extLst>
          </p:cNvPr>
          <p:cNvPicPr>
            <a:picLocks noChangeAspect="1"/>
          </p:cNvPicPr>
          <p:nvPr/>
        </p:nvPicPr>
        <p:blipFill>
          <a:blip r:embed="rId3"/>
          <a:stretch>
            <a:fillRect/>
          </a:stretch>
        </p:blipFill>
        <p:spPr>
          <a:xfrm>
            <a:off x="4306229" y="1822022"/>
            <a:ext cx="3709639" cy="2117419"/>
          </a:xfrm>
          <a:prstGeom prst="rect">
            <a:avLst/>
          </a:prstGeom>
        </p:spPr>
      </p:pic>
      <p:sp>
        <p:nvSpPr>
          <p:cNvPr id="10" name="Content Placeholder 39">
            <a:extLst>
              <a:ext uri="{FF2B5EF4-FFF2-40B4-BE49-F238E27FC236}">
                <a16:creationId xmlns:a16="http://schemas.microsoft.com/office/drawing/2014/main" id="{0CE51BC0-F182-A1C8-C08D-01688DE9B631}"/>
              </a:ext>
            </a:extLst>
          </p:cNvPr>
          <p:cNvSpPr txBox="1">
            <a:spLocks/>
          </p:cNvSpPr>
          <p:nvPr/>
        </p:nvSpPr>
        <p:spPr>
          <a:xfrm>
            <a:off x="4246766" y="4027776"/>
            <a:ext cx="3988112" cy="3492223"/>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venir Next LT Pro" panose="020B0504020202020204" pitchFamily="34" charset="0"/>
              <a:buNone/>
            </a:pPr>
            <a:r>
              <a:rPr lang="en-US" sz="1800" b="1" dirty="0">
                <a:ea typeface="+mn-lt"/>
                <a:cs typeface="+mn-lt"/>
              </a:rPr>
              <a:t>BATTERY</a:t>
            </a:r>
          </a:p>
          <a:p>
            <a:pPr marL="0" indent="0" algn="just">
              <a:lnSpc>
                <a:spcPct val="100000"/>
              </a:lnSpc>
              <a:buNone/>
            </a:pPr>
            <a:r>
              <a:rPr lang="en-US" sz="1800" dirty="0">
                <a:ea typeface="+mn-lt"/>
                <a:cs typeface="+mn-lt"/>
              </a:rPr>
              <a:t>BATTERY crime happens usually in the evening after 2 PM till midnight. Then, it tends to decrease.</a:t>
            </a:r>
            <a:endParaRPr lang="en-US" dirty="0">
              <a:ea typeface="+mn-lt"/>
              <a:cs typeface="+mn-lt"/>
            </a:endParaRPr>
          </a:p>
        </p:txBody>
      </p:sp>
      <p:pic>
        <p:nvPicPr>
          <p:cNvPr id="11" name="Picture 11" descr="Chart, bar chart&#10;&#10;Description automatically generated">
            <a:extLst>
              <a:ext uri="{FF2B5EF4-FFF2-40B4-BE49-F238E27FC236}">
                <a16:creationId xmlns:a16="http://schemas.microsoft.com/office/drawing/2014/main" id="{B8B39B36-BEB9-A787-C96D-8CBFD7D9DDF0}"/>
              </a:ext>
            </a:extLst>
          </p:cNvPr>
          <p:cNvPicPr>
            <a:picLocks noChangeAspect="1"/>
          </p:cNvPicPr>
          <p:nvPr/>
        </p:nvPicPr>
        <p:blipFill>
          <a:blip r:embed="rId4"/>
          <a:stretch>
            <a:fillRect/>
          </a:stretch>
        </p:blipFill>
        <p:spPr>
          <a:xfrm>
            <a:off x="8441473" y="1812729"/>
            <a:ext cx="3700346" cy="2117420"/>
          </a:xfrm>
          <a:prstGeom prst="rect">
            <a:avLst/>
          </a:prstGeom>
        </p:spPr>
      </p:pic>
      <p:sp>
        <p:nvSpPr>
          <p:cNvPr id="12" name="Content Placeholder 39">
            <a:extLst>
              <a:ext uri="{FF2B5EF4-FFF2-40B4-BE49-F238E27FC236}">
                <a16:creationId xmlns:a16="http://schemas.microsoft.com/office/drawing/2014/main" id="{8573E15D-4534-5AF9-C4B5-9CE71178B215}"/>
              </a:ext>
            </a:extLst>
          </p:cNvPr>
          <p:cNvSpPr txBox="1">
            <a:spLocks/>
          </p:cNvSpPr>
          <p:nvPr/>
        </p:nvSpPr>
        <p:spPr>
          <a:xfrm>
            <a:off x="8382010" y="4018483"/>
            <a:ext cx="3988112" cy="3492223"/>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b="1" dirty="0">
                <a:ea typeface="+mn-lt"/>
                <a:cs typeface="+mn-lt"/>
              </a:rPr>
              <a:t>CRIMINAL DAMAGE</a:t>
            </a:r>
          </a:p>
          <a:p>
            <a:pPr marL="0" indent="0" algn="just">
              <a:lnSpc>
                <a:spcPct val="100000"/>
              </a:lnSpc>
              <a:buNone/>
            </a:pPr>
            <a:r>
              <a:rPr lang="en-US" sz="1800" dirty="0">
                <a:ea typeface="+mn-lt"/>
                <a:cs typeface="+mn-lt"/>
              </a:rPr>
              <a:t>CRIMINAL DAMAGE usually reported at midnight in comparison to other hours of the day.</a:t>
            </a:r>
            <a:endParaRPr lang="en-US" dirty="0">
              <a:ea typeface="+mn-lt"/>
              <a:cs typeface="+mn-lt"/>
            </a:endParaRPr>
          </a:p>
        </p:txBody>
      </p:sp>
    </p:spTree>
    <p:extLst>
      <p:ext uri="{BB962C8B-B14F-4D97-AF65-F5344CB8AC3E}">
        <p14:creationId xmlns:p14="http://schemas.microsoft.com/office/powerpoint/2010/main" val="2090418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6" name="Rectangle 24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8" name="Rectangle 24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50"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51" name="Freeform: Shape 250">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2" name="Freeform: Shape 251">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53" name="Freeform: Shape 252">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54" name="Freeform: Shape 253">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55" name="Freeform: Shape 254">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56" name="Freeform: Shape 255">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57" name="Freeform: Shape 256">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58" name="Freeform: Shape 257">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E47E9F91-59ED-29BE-3F1B-E8B24A03FFC9}"/>
              </a:ext>
            </a:extLst>
          </p:cNvPr>
          <p:cNvSpPr>
            <a:spLocks noGrp="1"/>
          </p:cNvSpPr>
          <p:nvPr>
            <p:ph type="title"/>
          </p:nvPr>
        </p:nvSpPr>
        <p:spPr>
          <a:xfrm>
            <a:off x="83060" y="160228"/>
            <a:ext cx="11942905" cy="2236864"/>
          </a:xfrm>
        </p:spPr>
        <p:txBody>
          <a:bodyPr vert="horz" lIns="91440" tIns="45720" rIns="91440" bIns="45720" rtlCol="0">
            <a:normAutofit/>
          </a:bodyPr>
          <a:lstStyle/>
          <a:p>
            <a:pPr algn="ctr"/>
            <a:r>
              <a:rPr lang="en-US" b="1" dirty="0"/>
              <a:t>Analyzing top 5 Crime Types over the time of the day</a:t>
            </a:r>
            <a:endParaRPr lang="en-US" dirty="0"/>
          </a:p>
          <a:p>
            <a:pPr algn="ctr">
              <a:lnSpc>
                <a:spcPct val="90000"/>
              </a:lnSpc>
            </a:pPr>
            <a:endParaRPr lang="en-US" sz="3700" b="1" dirty="0"/>
          </a:p>
        </p:txBody>
      </p:sp>
      <p:grpSp>
        <p:nvGrpSpPr>
          <p:cNvPr id="260"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61" name="Freeform: Shape 260">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2"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64" name="Freeform: Shape 263">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5" name="Freeform: Shape 264">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6" name="Freeform: Shape 265">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7" name="Freeform: Shape 266">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8" name="Freeform: Shape 267">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9" name="Freeform: Shape 268">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0" name="Freeform: Shape 269">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63" name="Freeform: Shape 262">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 name="Content Placeholder 39">
            <a:extLst>
              <a:ext uri="{FF2B5EF4-FFF2-40B4-BE49-F238E27FC236}">
                <a16:creationId xmlns:a16="http://schemas.microsoft.com/office/drawing/2014/main" id="{23448075-3457-F110-4F5C-8B129C6C5278}"/>
              </a:ext>
            </a:extLst>
          </p:cNvPr>
          <p:cNvSpPr>
            <a:spLocks noGrp="1"/>
          </p:cNvSpPr>
          <p:nvPr>
            <p:ph idx="1"/>
          </p:nvPr>
        </p:nvSpPr>
        <p:spPr>
          <a:xfrm>
            <a:off x="1064951" y="4033352"/>
            <a:ext cx="3988112" cy="3492223"/>
          </a:xfrm>
        </p:spPr>
        <p:txBody>
          <a:bodyPr vert="horz" lIns="91440" tIns="45720" rIns="91440" bIns="45720" rtlCol="0" anchor="t">
            <a:normAutofit/>
          </a:bodyPr>
          <a:lstStyle/>
          <a:p>
            <a:pPr marL="0" indent="0" algn="ctr">
              <a:lnSpc>
                <a:spcPct val="100000"/>
              </a:lnSpc>
              <a:buNone/>
            </a:pPr>
            <a:r>
              <a:rPr lang="en-US" sz="1800" b="1" dirty="0">
                <a:ea typeface="+mn-lt"/>
                <a:cs typeface="+mn-lt"/>
              </a:rPr>
              <a:t>ASSAULT</a:t>
            </a:r>
          </a:p>
          <a:p>
            <a:pPr marL="0" indent="0" algn="just">
              <a:lnSpc>
                <a:spcPct val="100000"/>
              </a:lnSpc>
              <a:buNone/>
            </a:pPr>
            <a:r>
              <a:rPr lang="en-US" sz="1800" dirty="0">
                <a:ea typeface="+mn-lt"/>
                <a:cs typeface="+mn-lt"/>
              </a:rPr>
              <a:t>Mostly Assault is reported during the day hours, this means people are not safe in day hours in comparison to night hours. The police must increase their protection during the day to prevent Assault happenings with the people.</a:t>
            </a:r>
            <a:endParaRPr lang="en-US" dirty="0">
              <a:ea typeface="+mn-lt"/>
              <a:cs typeface="+mn-lt"/>
            </a:endParaRPr>
          </a:p>
        </p:txBody>
      </p:sp>
      <p:sp>
        <p:nvSpPr>
          <p:cNvPr id="12" name="Content Placeholder 39">
            <a:extLst>
              <a:ext uri="{FF2B5EF4-FFF2-40B4-BE49-F238E27FC236}">
                <a16:creationId xmlns:a16="http://schemas.microsoft.com/office/drawing/2014/main" id="{8573E15D-4534-5AF9-C4B5-9CE71178B215}"/>
              </a:ext>
            </a:extLst>
          </p:cNvPr>
          <p:cNvSpPr txBox="1">
            <a:spLocks/>
          </p:cNvSpPr>
          <p:nvPr/>
        </p:nvSpPr>
        <p:spPr>
          <a:xfrm>
            <a:off x="6941644" y="4018483"/>
            <a:ext cx="3988112" cy="3492223"/>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b="1" dirty="0">
                <a:ea typeface="+mn-lt"/>
                <a:cs typeface="+mn-lt"/>
              </a:rPr>
              <a:t>NARCOTICS</a:t>
            </a:r>
          </a:p>
          <a:p>
            <a:pPr marL="0" indent="0" algn="just">
              <a:lnSpc>
                <a:spcPct val="100000"/>
              </a:lnSpc>
              <a:buNone/>
            </a:pPr>
            <a:r>
              <a:rPr lang="en-US" sz="1800" dirty="0">
                <a:ea typeface="+mn-lt"/>
                <a:cs typeface="+mn-lt"/>
              </a:rPr>
              <a:t>NARCOTICS has been reported during the night hours from 7 PM to 11 PM.</a:t>
            </a:r>
            <a:endParaRPr lang="en-US" dirty="0">
              <a:ea typeface="+mn-lt"/>
              <a:cs typeface="+mn-lt"/>
            </a:endParaRPr>
          </a:p>
        </p:txBody>
      </p:sp>
      <p:pic>
        <p:nvPicPr>
          <p:cNvPr id="3" name="Picture 4" descr="Chart, bar chart, histogram&#10;&#10;Description automatically generated">
            <a:extLst>
              <a:ext uri="{FF2B5EF4-FFF2-40B4-BE49-F238E27FC236}">
                <a16:creationId xmlns:a16="http://schemas.microsoft.com/office/drawing/2014/main" id="{8E52F7B4-1F9F-932B-3121-D84A0FC99F04}"/>
              </a:ext>
            </a:extLst>
          </p:cNvPr>
          <p:cNvPicPr>
            <a:picLocks noChangeAspect="1"/>
          </p:cNvPicPr>
          <p:nvPr/>
        </p:nvPicPr>
        <p:blipFill>
          <a:blip r:embed="rId2"/>
          <a:stretch>
            <a:fillRect/>
          </a:stretch>
        </p:blipFill>
        <p:spPr>
          <a:xfrm>
            <a:off x="1211767" y="1812730"/>
            <a:ext cx="3746809" cy="2126711"/>
          </a:xfrm>
          <a:prstGeom prst="rect">
            <a:avLst/>
          </a:prstGeom>
        </p:spPr>
      </p:pic>
      <p:pic>
        <p:nvPicPr>
          <p:cNvPr id="5" name="Picture 7" descr="Chart, histogram&#10;&#10;Description automatically generated">
            <a:extLst>
              <a:ext uri="{FF2B5EF4-FFF2-40B4-BE49-F238E27FC236}">
                <a16:creationId xmlns:a16="http://schemas.microsoft.com/office/drawing/2014/main" id="{D4C7FE9C-A29D-A5C0-4970-7AD415334541}"/>
              </a:ext>
            </a:extLst>
          </p:cNvPr>
          <p:cNvPicPr>
            <a:picLocks noChangeAspect="1"/>
          </p:cNvPicPr>
          <p:nvPr/>
        </p:nvPicPr>
        <p:blipFill>
          <a:blip r:embed="rId3"/>
          <a:stretch>
            <a:fillRect/>
          </a:stretch>
        </p:blipFill>
        <p:spPr>
          <a:xfrm>
            <a:off x="6954644" y="1812730"/>
            <a:ext cx="3765394" cy="2136004"/>
          </a:xfrm>
          <a:prstGeom prst="rect">
            <a:avLst/>
          </a:prstGeom>
        </p:spPr>
      </p:pic>
    </p:spTree>
    <p:extLst>
      <p:ext uri="{BB962C8B-B14F-4D97-AF65-F5344CB8AC3E}">
        <p14:creationId xmlns:p14="http://schemas.microsoft.com/office/powerpoint/2010/main" val="1565826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6" name="Rectangle 24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8" name="Rectangle 24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50"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51" name="Freeform: Shape 250">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2" name="Freeform: Shape 251">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53" name="Freeform: Shape 252">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54" name="Freeform: Shape 253">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55" name="Freeform: Shape 254">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56" name="Freeform: Shape 255">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57" name="Freeform: Shape 256">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58" name="Freeform: Shape 257">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E47E9F91-59ED-29BE-3F1B-E8B24A03FFC9}"/>
              </a:ext>
            </a:extLst>
          </p:cNvPr>
          <p:cNvSpPr>
            <a:spLocks noGrp="1"/>
          </p:cNvSpPr>
          <p:nvPr>
            <p:ph type="title"/>
          </p:nvPr>
        </p:nvSpPr>
        <p:spPr>
          <a:xfrm>
            <a:off x="83060" y="160228"/>
            <a:ext cx="11942905" cy="2236864"/>
          </a:xfrm>
        </p:spPr>
        <p:txBody>
          <a:bodyPr vert="horz" lIns="91440" tIns="45720" rIns="91440" bIns="45720" rtlCol="0">
            <a:normAutofit/>
          </a:bodyPr>
          <a:lstStyle/>
          <a:p>
            <a:pPr algn="ctr"/>
            <a:r>
              <a:rPr lang="en-US" b="1" dirty="0"/>
              <a:t>Top 10 crimes in the day vs top 10 crimes at night</a:t>
            </a:r>
            <a:endParaRPr lang="en-US" dirty="0"/>
          </a:p>
        </p:txBody>
      </p:sp>
      <p:grpSp>
        <p:nvGrpSpPr>
          <p:cNvPr id="260"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61" name="Freeform: Shape 260">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2"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64" name="Freeform: Shape 263">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5" name="Freeform: Shape 264">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6" name="Freeform: Shape 265">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7" name="Freeform: Shape 266">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8" name="Freeform: Shape 267">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9" name="Freeform: Shape 268">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0" name="Freeform: Shape 269">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63" name="Freeform: Shape 262">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8" name="Picture 8" descr="Chart, bar chart&#10;&#10;Description automatically generated">
            <a:extLst>
              <a:ext uri="{FF2B5EF4-FFF2-40B4-BE49-F238E27FC236}">
                <a16:creationId xmlns:a16="http://schemas.microsoft.com/office/drawing/2014/main" id="{AA0FE124-6025-16B7-647D-9BD0DC1576C4}"/>
              </a:ext>
            </a:extLst>
          </p:cNvPr>
          <p:cNvPicPr>
            <a:picLocks noGrp="1" noChangeAspect="1"/>
          </p:cNvPicPr>
          <p:nvPr>
            <p:ph idx="1"/>
          </p:nvPr>
        </p:nvPicPr>
        <p:blipFill>
          <a:blip r:embed="rId2"/>
          <a:stretch>
            <a:fillRect/>
          </a:stretch>
        </p:blipFill>
        <p:spPr>
          <a:xfrm>
            <a:off x="2065857" y="2030064"/>
            <a:ext cx="8283311" cy="4323460"/>
          </a:xfrm>
        </p:spPr>
      </p:pic>
    </p:spTree>
    <p:extLst>
      <p:ext uri="{BB962C8B-B14F-4D97-AF65-F5344CB8AC3E}">
        <p14:creationId xmlns:p14="http://schemas.microsoft.com/office/powerpoint/2010/main" val="4175363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2DAE4E-785B-0AEB-9992-78D82C267A53}"/>
              </a:ext>
            </a:extLst>
          </p:cNvPr>
          <p:cNvSpPr>
            <a:spLocks noGrp="1"/>
          </p:cNvSpPr>
          <p:nvPr>
            <p:ph idx="1"/>
          </p:nvPr>
        </p:nvSpPr>
        <p:spPr/>
        <p:txBody>
          <a:bodyPr vert="horz" lIns="91440" tIns="45720" rIns="91440" bIns="45720" rtlCol="0" anchor="t">
            <a:normAutofit/>
          </a:bodyPr>
          <a:lstStyle/>
          <a:p>
            <a:r>
              <a:rPr lang="en-US" b="1" dirty="0">
                <a:ea typeface="+mn-lt"/>
                <a:cs typeface="+mn-lt"/>
              </a:rPr>
              <a:t>To make Chicago a better place for living, we analyzed crime data to find out measures that can help in reducing the crime in Chicago.</a:t>
            </a:r>
          </a:p>
          <a:p>
            <a:endParaRPr lang="en-US" b="1" dirty="0">
              <a:cs typeface="Segoe UI"/>
            </a:endParaRPr>
          </a:p>
        </p:txBody>
      </p:sp>
    </p:spTree>
    <p:extLst>
      <p:ext uri="{BB962C8B-B14F-4D97-AF65-F5344CB8AC3E}">
        <p14:creationId xmlns:p14="http://schemas.microsoft.com/office/powerpoint/2010/main" val="2539512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6" name="Rectangle 24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8" name="Rectangle 24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50"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51" name="Freeform: Shape 250">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2" name="Freeform: Shape 251">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53" name="Freeform: Shape 252">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54" name="Freeform: Shape 253">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55" name="Freeform: Shape 254">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56" name="Freeform: Shape 255">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57" name="Freeform: Shape 256">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58" name="Freeform: Shape 257">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E47E9F91-59ED-29BE-3F1B-E8B24A03FFC9}"/>
              </a:ext>
            </a:extLst>
          </p:cNvPr>
          <p:cNvSpPr>
            <a:spLocks noGrp="1"/>
          </p:cNvSpPr>
          <p:nvPr>
            <p:ph type="title"/>
          </p:nvPr>
        </p:nvSpPr>
        <p:spPr>
          <a:xfrm>
            <a:off x="83060" y="160228"/>
            <a:ext cx="11942905" cy="2236864"/>
          </a:xfrm>
        </p:spPr>
        <p:txBody>
          <a:bodyPr vert="horz" lIns="91440" tIns="45720" rIns="91440" bIns="45720" rtlCol="0">
            <a:normAutofit/>
          </a:bodyPr>
          <a:lstStyle/>
          <a:p>
            <a:pPr algn="ctr"/>
            <a:r>
              <a:rPr lang="en-US" b="1" dirty="0"/>
              <a:t>Top 10 crimes in the day vs top 10 crimes at night</a:t>
            </a:r>
            <a:endParaRPr lang="en-US" dirty="0"/>
          </a:p>
        </p:txBody>
      </p:sp>
      <p:grpSp>
        <p:nvGrpSpPr>
          <p:cNvPr id="260"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61" name="Freeform: Shape 260">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2"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64" name="Freeform: Shape 263">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5" name="Freeform: Shape 264">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6" name="Freeform: Shape 265">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7" name="Freeform: Shape 266">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8" name="Freeform: Shape 267">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9" name="Freeform: Shape 268">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0" name="Freeform: Shape 269">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63" name="Freeform: Shape 262">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8" name="Picture 8" descr="Chart, bar chart&#10;&#10;Description automatically generated">
            <a:extLst>
              <a:ext uri="{FF2B5EF4-FFF2-40B4-BE49-F238E27FC236}">
                <a16:creationId xmlns:a16="http://schemas.microsoft.com/office/drawing/2014/main" id="{AA0FE124-6025-16B7-647D-9BD0DC1576C4}"/>
              </a:ext>
            </a:extLst>
          </p:cNvPr>
          <p:cNvPicPr>
            <a:picLocks noGrp="1" noChangeAspect="1"/>
          </p:cNvPicPr>
          <p:nvPr>
            <p:ph idx="1"/>
          </p:nvPr>
        </p:nvPicPr>
        <p:blipFill>
          <a:blip r:embed="rId2"/>
          <a:stretch>
            <a:fillRect/>
          </a:stretch>
        </p:blipFill>
        <p:spPr>
          <a:xfrm>
            <a:off x="2065857" y="2030064"/>
            <a:ext cx="8283311" cy="4323460"/>
          </a:xfrm>
        </p:spPr>
      </p:pic>
    </p:spTree>
    <p:extLst>
      <p:ext uri="{BB962C8B-B14F-4D97-AF65-F5344CB8AC3E}">
        <p14:creationId xmlns:p14="http://schemas.microsoft.com/office/powerpoint/2010/main" val="4199737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9C9C7-7151-D511-3337-4F429F16FB01}"/>
              </a:ext>
            </a:extLst>
          </p:cNvPr>
          <p:cNvSpPr>
            <a:spLocks noGrp="1"/>
          </p:cNvSpPr>
          <p:nvPr>
            <p:ph type="title"/>
          </p:nvPr>
        </p:nvSpPr>
        <p:spPr/>
        <p:txBody>
          <a:bodyPr/>
          <a:lstStyle/>
          <a:p>
            <a:r>
              <a:rPr lang="en-US" b="1" dirty="0"/>
              <a:t>Location Trend Analysis</a:t>
            </a:r>
          </a:p>
        </p:txBody>
      </p:sp>
      <p:pic>
        <p:nvPicPr>
          <p:cNvPr id="4" name="Picture 4">
            <a:extLst>
              <a:ext uri="{FF2B5EF4-FFF2-40B4-BE49-F238E27FC236}">
                <a16:creationId xmlns:a16="http://schemas.microsoft.com/office/drawing/2014/main" id="{0D5E6228-9496-3250-1045-16B3F005C77C}"/>
              </a:ext>
            </a:extLst>
          </p:cNvPr>
          <p:cNvPicPr>
            <a:picLocks noGrp="1" noChangeAspect="1"/>
          </p:cNvPicPr>
          <p:nvPr>
            <p:ph idx="1"/>
          </p:nvPr>
        </p:nvPicPr>
        <p:blipFill>
          <a:blip r:embed="rId2"/>
          <a:stretch>
            <a:fillRect/>
          </a:stretch>
        </p:blipFill>
        <p:spPr>
          <a:xfrm>
            <a:off x="4687173" y="1825625"/>
            <a:ext cx="7110873" cy="4351338"/>
          </a:xfrm>
        </p:spPr>
      </p:pic>
      <p:sp>
        <p:nvSpPr>
          <p:cNvPr id="7" name="Content Placeholder 39">
            <a:extLst>
              <a:ext uri="{FF2B5EF4-FFF2-40B4-BE49-F238E27FC236}">
                <a16:creationId xmlns:a16="http://schemas.microsoft.com/office/drawing/2014/main" id="{B749A15C-0CB1-F96B-1B90-766E77AD48A4}"/>
              </a:ext>
            </a:extLst>
          </p:cNvPr>
          <p:cNvSpPr txBox="1">
            <a:spLocks/>
          </p:cNvSpPr>
          <p:nvPr/>
        </p:nvSpPr>
        <p:spPr>
          <a:xfrm>
            <a:off x="330829" y="1821693"/>
            <a:ext cx="3988112" cy="3492223"/>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1800" dirty="0">
                <a:ea typeface="+mn-lt"/>
                <a:cs typeface="+mn-lt"/>
              </a:rPr>
              <a:t>The most frequent 5 locations of  criminal activity are: </a:t>
            </a:r>
            <a:endParaRPr lang="en-US">
              <a:ea typeface="+mn-lt"/>
              <a:cs typeface="+mn-lt"/>
            </a:endParaRPr>
          </a:p>
          <a:p>
            <a:pPr>
              <a:buNone/>
            </a:pPr>
            <a:r>
              <a:rPr lang="en-US" sz="1800" dirty="0">
                <a:ea typeface="+mn-lt"/>
                <a:cs typeface="+mn-lt"/>
              </a:rPr>
              <a:t>STREET</a:t>
            </a:r>
            <a:endParaRPr lang="en-US" dirty="0">
              <a:cs typeface="Segoe UI"/>
            </a:endParaRPr>
          </a:p>
          <a:p>
            <a:pPr>
              <a:buNone/>
            </a:pPr>
            <a:r>
              <a:rPr lang="en-US" sz="1800" dirty="0">
                <a:ea typeface="+mn-lt"/>
                <a:cs typeface="+mn-lt"/>
              </a:rPr>
              <a:t>RESIDENCE </a:t>
            </a:r>
            <a:endParaRPr lang="en-US" dirty="0">
              <a:ea typeface="+mn-lt"/>
              <a:cs typeface="+mn-lt"/>
            </a:endParaRPr>
          </a:p>
          <a:p>
            <a:pPr>
              <a:buNone/>
            </a:pPr>
            <a:r>
              <a:rPr lang="en-US" sz="1800" dirty="0">
                <a:ea typeface="+mn-lt"/>
                <a:cs typeface="+mn-lt"/>
              </a:rPr>
              <a:t>APARTMENT</a:t>
            </a:r>
            <a:endParaRPr lang="en-US" dirty="0">
              <a:ea typeface="+mn-lt"/>
              <a:cs typeface="+mn-lt"/>
            </a:endParaRPr>
          </a:p>
          <a:p>
            <a:pPr>
              <a:buNone/>
            </a:pPr>
            <a:r>
              <a:rPr lang="en-US" sz="1800" dirty="0">
                <a:ea typeface="+mn-lt"/>
                <a:cs typeface="+mn-lt"/>
              </a:rPr>
              <a:t>SIDEWALK</a:t>
            </a:r>
            <a:endParaRPr lang="en-US" dirty="0">
              <a:ea typeface="+mn-lt"/>
              <a:cs typeface="+mn-lt"/>
            </a:endParaRPr>
          </a:p>
          <a:p>
            <a:pPr>
              <a:buNone/>
            </a:pPr>
            <a:r>
              <a:rPr lang="en-US" sz="1800" dirty="0">
                <a:ea typeface="+mn-lt"/>
                <a:cs typeface="+mn-lt"/>
              </a:rPr>
              <a:t>OTHER</a:t>
            </a:r>
            <a:endParaRPr lang="en-US" dirty="0">
              <a:cs typeface="Segoe UI"/>
            </a:endParaRPr>
          </a:p>
        </p:txBody>
      </p:sp>
    </p:spTree>
    <p:extLst>
      <p:ext uri="{BB962C8B-B14F-4D97-AF65-F5344CB8AC3E}">
        <p14:creationId xmlns:p14="http://schemas.microsoft.com/office/powerpoint/2010/main" val="1141643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48"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52"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8"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7"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9"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0" name="Freeform: Shape 39">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Freeform: Shape 40">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D06F5E23-733B-E261-131A-7C0FEBE322BA}"/>
              </a:ext>
            </a:extLst>
          </p:cNvPr>
          <p:cNvSpPr>
            <a:spLocks noGrp="1"/>
          </p:cNvSpPr>
          <p:nvPr>
            <p:ph type="title"/>
          </p:nvPr>
        </p:nvSpPr>
        <p:spPr>
          <a:xfrm>
            <a:off x="1005654" y="744909"/>
            <a:ext cx="3776416" cy="3155419"/>
          </a:xfrm>
        </p:spPr>
        <p:txBody>
          <a:bodyPr vert="horz" lIns="91440" tIns="45720" rIns="91440" bIns="45720" rtlCol="0" anchor="b">
            <a:normAutofit/>
          </a:bodyPr>
          <a:lstStyle/>
          <a:p>
            <a:r>
              <a:rPr lang="en-US" sz="5400" b="1" kern="1200">
                <a:solidFill>
                  <a:schemeClr val="tx2"/>
                </a:solidFill>
                <a:latin typeface="+mj-lt"/>
                <a:ea typeface="+mj-ea"/>
                <a:cs typeface="+mj-cs"/>
              </a:rPr>
              <a:t>Crimes by Police Districts</a:t>
            </a:r>
          </a:p>
        </p:txBody>
      </p:sp>
      <p:grpSp>
        <p:nvGrpSpPr>
          <p:cNvPr id="49"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0" name="Straight Connector 49">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4" name="Picture 4" descr="Chart, scatter chart&#10;&#10;Description automatically generated">
            <a:extLst>
              <a:ext uri="{FF2B5EF4-FFF2-40B4-BE49-F238E27FC236}">
                <a16:creationId xmlns:a16="http://schemas.microsoft.com/office/drawing/2014/main" id="{F57D6F9C-0A10-B35B-5997-91C89A2A16A7}"/>
              </a:ext>
            </a:extLst>
          </p:cNvPr>
          <p:cNvPicPr>
            <a:picLocks noGrp="1" noChangeAspect="1"/>
          </p:cNvPicPr>
          <p:nvPr>
            <p:ph idx="1"/>
          </p:nvPr>
        </p:nvPicPr>
        <p:blipFill>
          <a:blip r:embed="rId2"/>
          <a:stretch>
            <a:fillRect/>
          </a:stretch>
        </p:blipFill>
        <p:spPr>
          <a:xfrm>
            <a:off x="5186557" y="721438"/>
            <a:ext cx="6402214" cy="5409869"/>
          </a:xfrm>
          <a:prstGeom prst="rect">
            <a:avLst/>
          </a:prstGeom>
        </p:spPr>
      </p:pic>
      <p:grpSp>
        <p:nvGrpSpPr>
          <p:cNvPr id="53"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4" name="Freeform: Shape 53">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5"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7" name="Freeform: Shape 56">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6" name="Freeform: Shape 55">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861265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2D717-DDAD-3B76-C8DE-649642C22D51}"/>
              </a:ext>
            </a:extLst>
          </p:cNvPr>
          <p:cNvSpPr>
            <a:spLocks noGrp="1"/>
          </p:cNvSpPr>
          <p:nvPr>
            <p:ph type="title"/>
          </p:nvPr>
        </p:nvSpPr>
        <p:spPr/>
        <p:txBody>
          <a:bodyPr>
            <a:normAutofit fontScale="90000"/>
          </a:bodyPr>
          <a:lstStyle/>
          <a:p>
            <a:r>
              <a:rPr lang="en-US" b="1" dirty="0"/>
              <a:t>Number of Incidents by Police Districts</a:t>
            </a:r>
          </a:p>
        </p:txBody>
      </p:sp>
      <p:pic>
        <p:nvPicPr>
          <p:cNvPr id="4" name="Picture 4" descr="Chart, bar chart&#10;&#10;Description automatically generated">
            <a:extLst>
              <a:ext uri="{FF2B5EF4-FFF2-40B4-BE49-F238E27FC236}">
                <a16:creationId xmlns:a16="http://schemas.microsoft.com/office/drawing/2014/main" id="{9FB08DB5-4665-8C44-C213-61B69BFE6DA0}"/>
              </a:ext>
            </a:extLst>
          </p:cNvPr>
          <p:cNvPicPr>
            <a:picLocks noGrp="1" noChangeAspect="1"/>
          </p:cNvPicPr>
          <p:nvPr>
            <p:ph idx="1"/>
          </p:nvPr>
        </p:nvPicPr>
        <p:blipFill>
          <a:blip r:embed="rId2"/>
          <a:stretch>
            <a:fillRect/>
          </a:stretch>
        </p:blipFill>
        <p:spPr>
          <a:xfrm>
            <a:off x="1457163" y="1825625"/>
            <a:ext cx="9277674" cy="4351338"/>
          </a:xfrm>
        </p:spPr>
      </p:pic>
    </p:spTree>
    <p:extLst>
      <p:ext uri="{BB962C8B-B14F-4D97-AF65-F5344CB8AC3E}">
        <p14:creationId xmlns:p14="http://schemas.microsoft.com/office/powerpoint/2010/main" val="1136850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7" name="Top left">
            <a:extLst>
              <a:ext uri="{FF2B5EF4-FFF2-40B4-BE49-F238E27FC236}">
                <a16:creationId xmlns:a16="http://schemas.microsoft.com/office/drawing/2014/main" id="{6B72B514-4AB8-43DF-84D4-951DBF368C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8" name="Freeform: Shape 17">
              <a:extLst>
                <a:ext uri="{FF2B5EF4-FFF2-40B4-BE49-F238E27FC236}">
                  <a16:creationId xmlns:a16="http://schemas.microsoft.com/office/drawing/2014/main" id="{C18CBCFF-BD6B-4455-9B70-EFE805CA2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Freeform: Shape 18">
              <a:extLst>
                <a:ext uri="{FF2B5EF4-FFF2-40B4-BE49-F238E27FC236}">
                  <a16:creationId xmlns:a16="http://schemas.microsoft.com/office/drawing/2014/main" id="{8C930A72-C529-4D5D-B460-A5A5375F9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792FE3B2-9E8F-4022-93E8-BAAD0D50B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F85196A-D084-4219-B329-E5A7032CF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8174307-CBF0-4926-99C3-3072804B3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3DDE618-1CD3-4BE5-8742-5D51BBF30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8D73DBA2-8AAA-4F85-81B5-99B96A471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BA346AE2-9E14-4CFB-8DD3-0B1633621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2C218B11-B388-EA92-0A0C-8AE6971908AC}"/>
              </a:ext>
            </a:extLst>
          </p:cNvPr>
          <p:cNvSpPr>
            <a:spLocks noGrp="1"/>
          </p:cNvSpPr>
          <p:nvPr>
            <p:ph type="title"/>
          </p:nvPr>
        </p:nvSpPr>
        <p:spPr>
          <a:xfrm>
            <a:off x="1198182" y="559813"/>
            <a:ext cx="5605358" cy="1664573"/>
          </a:xfrm>
        </p:spPr>
        <p:txBody>
          <a:bodyPr>
            <a:normAutofit/>
          </a:bodyPr>
          <a:lstStyle/>
          <a:p>
            <a:r>
              <a:rPr lang="en-US" b="1" dirty="0"/>
              <a:t>Ratio of Arrests by Police Districts</a:t>
            </a:r>
            <a:endParaRPr lang="en-US" dirty="0"/>
          </a:p>
        </p:txBody>
      </p:sp>
      <p:sp>
        <p:nvSpPr>
          <p:cNvPr id="10" name="Content Placeholder 9">
            <a:extLst>
              <a:ext uri="{FF2B5EF4-FFF2-40B4-BE49-F238E27FC236}">
                <a16:creationId xmlns:a16="http://schemas.microsoft.com/office/drawing/2014/main" id="{1940E60D-2EE8-E188-895C-3FA64A84FA16}"/>
              </a:ext>
            </a:extLst>
          </p:cNvPr>
          <p:cNvSpPr>
            <a:spLocks noGrp="1"/>
          </p:cNvSpPr>
          <p:nvPr>
            <p:ph idx="1"/>
          </p:nvPr>
        </p:nvSpPr>
        <p:spPr>
          <a:xfrm>
            <a:off x="1185755" y="2384474"/>
            <a:ext cx="5604997" cy="3728613"/>
          </a:xfrm>
        </p:spPr>
        <p:txBody>
          <a:bodyPr vert="horz" lIns="91440" tIns="45720" rIns="91440" bIns="45720" rtlCol="0" anchor="t">
            <a:normAutofit/>
          </a:bodyPr>
          <a:lstStyle/>
          <a:p>
            <a:pPr algn="just"/>
            <a:endParaRPr lang="en-US" sz="1800" dirty="0">
              <a:ea typeface="+mn-lt"/>
              <a:cs typeface="+mn-lt"/>
            </a:endParaRPr>
          </a:p>
          <a:p>
            <a:pPr marL="0" indent="0" algn="just">
              <a:buNone/>
            </a:pPr>
            <a:r>
              <a:rPr lang="en-US" sz="1800" dirty="0">
                <a:ea typeface="+mn-lt"/>
                <a:cs typeface="+mn-lt"/>
              </a:rPr>
              <a:t>This analysis clearly tells us that crimes involving “Weapons Violation” &amp; “Concealed Carry License Violation” have a high arrest count. However, for the other crime types, the Chicago police department might want to look into better ways of tackling investigations.</a:t>
            </a:r>
            <a:endParaRPr lang="en-US" sz="1800" dirty="0">
              <a:cs typeface="Segoe UI"/>
            </a:endParaRPr>
          </a:p>
        </p:txBody>
      </p:sp>
      <p:pic>
        <p:nvPicPr>
          <p:cNvPr id="6" name="Picture 6" descr="Chart, bar chart&#10;&#10;Description automatically generated">
            <a:extLst>
              <a:ext uri="{FF2B5EF4-FFF2-40B4-BE49-F238E27FC236}">
                <a16:creationId xmlns:a16="http://schemas.microsoft.com/office/drawing/2014/main" id="{422854A6-DD66-E48D-24A0-F4311EAED226}"/>
              </a:ext>
            </a:extLst>
          </p:cNvPr>
          <p:cNvPicPr>
            <a:picLocks noChangeAspect="1"/>
          </p:cNvPicPr>
          <p:nvPr/>
        </p:nvPicPr>
        <p:blipFill>
          <a:blip r:embed="rId2"/>
          <a:stretch>
            <a:fillRect/>
          </a:stretch>
        </p:blipFill>
        <p:spPr>
          <a:xfrm>
            <a:off x="7172627" y="1246470"/>
            <a:ext cx="4817466" cy="4359806"/>
          </a:xfrm>
          <a:prstGeom prst="rect">
            <a:avLst/>
          </a:prstGeom>
        </p:spPr>
      </p:pic>
      <p:grpSp>
        <p:nvGrpSpPr>
          <p:cNvPr id="27" name="Bottom Right">
            <a:extLst>
              <a:ext uri="{FF2B5EF4-FFF2-40B4-BE49-F238E27FC236}">
                <a16:creationId xmlns:a16="http://schemas.microsoft.com/office/drawing/2014/main" id="{DD2E06CA-048F-403F-AD47-B098C0A25D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8" name="Freeform: Shape 27">
              <a:extLst>
                <a:ext uri="{FF2B5EF4-FFF2-40B4-BE49-F238E27FC236}">
                  <a16:creationId xmlns:a16="http://schemas.microsoft.com/office/drawing/2014/main" id="{324E2410-B321-4174-8C27-7749F2A57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9" name="Graphic 157">
              <a:extLst>
                <a:ext uri="{FF2B5EF4-FFF2-40B4-BE49-F238E27FC236}">
                  <a16:creationId xmlns:a16="http://schemas.microsoft.com/office/drawing/2014/main" id="{EE03354E-6E8A-4926-8545-B6B873F1F27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1" name="Freeform: Shape 30">
                <a:extLst>
                  <a:ext uri="{FF2B5EF4-FFF2-40B4-BE49-F238E27FC236}">
                    <a16:creationId xmlns:a16="http://schemas.microsoft.com/office/drawing/2014/main" id="{5BBCAC88-02AA-4773-A48A-D144EA52EE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C51D753-137C-455D-97D4-ACCB464D93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02ABCEE4-D638-4555-AC4A-7E190462FA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F383AB0-7670-4584-8F01-4324D54BB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4CD1567B-7D6D-497B-8CA8-14D96E010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CF3C4A9D-7E63-4D24-B697-23D58B3160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315D2559-8BE6-439C-83F0-CE5BF53C9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0" name="Freeform: Shape 29">
              <a:extLst>
                <a:ext uri="{FF2B5EF4-FFF2-40B4-BE49-F238E27FC236}">
                  <a16:creationId xmlns:a16="http://schemas.microsoft.com/office/drawing/2014/main" id="{0A374A4F-696B-4911-BE1B-B180D09A1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540379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B2029-F96A-151D-02A0-1B9FEDF11544}"/>
              </a:ext>
            </a:extLst>
          </p:cNvPr>
          <p:cNvSpPr>
            <a:spLocks noGrp="1"/>
          </p:cNvSpPr>
          <p:nvPr>
            <p:ph type="title"/>
          </p:nvPr>
        </p:nvSpPr>
        <p:spPr/>
        <p:txBody>
          <a:bodyPr>
            <a:normAutofit fontScale="90000"/>
          </a:bodyPr>
          <a:lstStyle/>
          <a:p>
            <a:r>
              <a:rPr lang="en-US" b="1" dirty="0"/>
              <a:t>Frequency of Crimes by Police Districts 2001 - 2022</a:t>
            </a:r>
            <a:endParaRPr lang="en-US" dirty="0"/>
          </a:p>
        </p:txBody>
      </p:sp>
      <p:pic>
        <p:nvPicPr>
          <p:cNvPr id="5" name="Picture 5" descr="Chart, line chart&#10;&#10;Description automatically generated">
            <a:extLst>
              <a:ext uri="{FF2B5EF4-FFF2-40B4-BE49-F238E27FC236}">
                <a16:creationId xmlns:a16="http://schemas.microsoft.com/office/drawing/2014/main" id="{4919BA36-6101-8174-4943-FCD815E0BC7E}"/>
              </a:ext>
            </a:extLst>
          </p:cNvPr>
          <p:cNvPicPr>
            <a:picLocks noGrp="1" noChangeAspect="1"/>
          </p:cNvPicPr>
          <p:nvPr>
            <p:ph idx="1"/>
          </p:nvPr>
        </p:nvPicPr>
        <p:blipFill>
          <a:blip r:embed="rId2"/>
          <a:stretch>
            <a:fillRect/>
          </a:stretch>
        </p:blipFill>
        <p:spPr>
          <a:xfrm>
            <a:off x="961608" y="1825625"/>
            <a:ext cx="10268783" cy="4351338"/>
          </a:xfrm>
        </p:spPr>
      </p:pic>
    </p:spTree>
    <p:extLst>
      <p:ext uri="{BB962C8B-B14F-4D97-AF65-F5344CB8AC3E}">
        <p14:creationId xmlns:p14="http://schemas.microsoft.com/office/powerpoint/2010/main" val="2725051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AF4C1-0377-999C-8401-55AF31D357ED}"/>
              </a:ext>
            </a:extLst>
          </p:cNvPr>
          <p:cNvSpPr>
            <a:spLocks noGrp="1"/>
          </p:cNvSpPr>
          <p:nvPr>
            <p:ph type="title"/>
          </p:nvPr>
        </p:nvSpPr>
        <p:spPr/>
        <p:txBody>
          <a:bodyPr>
            <a:normAutofit fontScale="90000"/>
          </a:bodyPr>
          <a:lstStyle/>
          <a:p>
            <a:r>
              <a:rPr lang="en-US" b="1" dirty="0">
                <a:ea typeface="+mj-lt"/>
                <a:cs typeface="+mj-lt"/>
              </a:rPr>
              <a:t>Top 5 Police Districts by Number of Crimes 2001 - 2022</a:t>
            </a:r>
            <a:endParaRPr lang="en-US" b="1" dirty="0"/>
          </a:p>
        </p:txBody>
      </p:sp>
      <p:pic>
        <p:nvPicPr>
          <p:cNvPr id="6" name="Picture 6" descr="Chart, line chart&#10;&#10;Description automatically generated">
            <a:extLst>
              <a:ext uri="{FF2B5EF4-FFF2-40B4-BE49-F238E27FC236}">
                <a16:creationId xmlns:a16="http://schemas.microsoft.com/office/drawing/2014/main" id="{76F8830D-CB92-421F-D968-47D94350CA31}"/>
              </a:ext>
            </a:extLst>
          </p:cNvPr>
          <p:cNvPicPr>
            <a:picLocks noGrp="1" noChangeAspect="1"/>
          </p:cNvPicPr>
          <p:nvPr>
            <p:ph idx="1"/>
          </p:nvPr>
        </p:nvPicPr>
        <p:blipFill>
          <a:blip r:embed="rId2"/>
          <a:stretch>
            <a:fillRect/>
          </a:stretch>
        </p:blipFill>
        <p:spPr>
          <a:xfrm>
            <a:off x="1347787" y="2343944"/>
            <a:ext cx="9496425" cy="3314700"/>
          </a:xfrm>
        </p:spPr>
      </p:pic>
    </p:spTree>
    <p:extLst>
      <p:ext uri="{BB962C8B-B14F-4D97-AF65-F5344CB8AC3E}">
        <p14:creationId xmlns:p14="http://schemas.microsoft.com/office/powerpoint/2010/main" val="9516743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Top left">
            <a:extLst>
              <a:ext uri="{FF2B5EF4-FFF2-40B4-BE49-F238E27FC236}">
                <a16:creationId xmlns:a16="http://schemas.microsoft.com/office/drawing/2014/main" id="{30C2D420-03A9-4AB5-9C8A-784654664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6" name="Freeform: Shape 15">
              <a:extLst>
                <a:ext uri="{FF2B5EF4-FFF2-40B4-BE49-F238E27FC236}">
                  <a16:creationId xmlns:a16="http://schemas.microsoft.com/office/drawing/2014/main" id="{8ACABB24-F7CD-4FB6-ADC2-BA8B6090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Freeform: Shape 16">
              <a:extLst>
                <a:ext uri="{FF2B5EF4-FFF2-40B4-BE49-F238E27FC236}">
                  <a16:creationId xmlns:a16="http://schemas.microsoft.com/office/drawing/2014/main" id="{F63CD70C-B739-42A7-9846-79FB2804E2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C0BC00AE-5BBE-4063-8F83-D4A141B489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3EECB1B8-9A34-47D7-B4F5-0D8B80D86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CDCDB07-106E-4AD6-8CD4-9278316940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283BD4B-51FB-4643-A52C-2E4111966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5F1AD6CE-5252-4F04-9CA4-6B5B26CB7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A2D29-8DB1-44B7-8310-7FA36270A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4146D65E-FE6E-9BA9-1326-7A4358640BC0}"/>
              </a:ext>
            </a:extLst>
          </p:cNvPr>
          <p:cNvSpPr>
            <a:spLocks noGrp="1"/>
          </p:cNvSpPr>
          <p:nvPr>
            <p:ph type="title"/>
          </p:nvPr>
        </p:nvSpPr>
        <p:spPr>
          <a:xfrm>
            <a:off x="1198181" y="168425"/>
            <a:ext cx="4795282" cy="2091782"/>
          </a:xfrm>
        </p:spPr>
        <p:txBody>
          <a:bodyPr anchor="ctr">
            <a:normAutofit/>
          </a:bodyPr>
          <a:lstStyle/>
          <a:p>
            <a:pPr>
              <a:lnSpc>
                <a:spcPct val="90000"/>
              </a:lnSpc>
            </a:pPr>
            <a:r>
              <a:rPr lang="en-US" sz="3400" b="1"/>
              <a:t>Comparison The Maps of Crimes for The Periods 2013 - 2018 vs 2019 - 2022</a:t>
            </a:r>
            <a:endParaRPr lang="en-US" sz="3400"/>
          </a:p>
        </p:txBody>
      </p:sp>
      <p:sp>
        <p:nvSpPr>
          <p:cNvPr id="8" name="Content Placeholder 7">
            <a:extLst>
              <a:ext uri="{FF2B5EF4-FFF2-40B4-BE49-F238E27FC236}">
                <a16:creationId xmlns:a16="http://schemas.microsoft.com/office/drawing/2014/main" id="{1FA27499-A2E6-4344-4332-4E7198A06841}"/>
              </a:ext>
            </a:extLst>
          </p:cNvPr>
          <p:cNvSpPr>
            <a:spLocks noGrp="1"/>
          </p:cNvSpPr>
          <p:nvPr>
            <p:ph idx="1"/>
          </p:nvPr>
        </p:nvSpPr>
        <p:spPr>
          <a:xfrm>
            <a:off x="6195372" y="169025"/>
            <a:ext cx="4977905" cy="2091182"/>
          </a:xfrm>
        </p:spPr>
        <p:txBody>
          <a:bodyPr anchor="ctr">
            <a:normAutofit/>
          </a:bodyPr>
          <a:lstStyle/>
          <a:p>
            <a:r>
              <a:rPr lang="en-US" sz="1800" dirty="0">
                <a:ea typeface="+mn-lt"/>
                <a:cs typeface="+mn-lt"/>
              </a:rPr>
              <a:t>The plots show two things:</a:t>
            </a:r>
            <a:endParaRPr lang="en-US" sz="1800" dirty="0">
              <a:cs typeface="Segoe UI"/>
            </a:endParaRPr>
          </a:p>
          <a:p>
            <a:pPr lvl="1"/>
            <a:r>
              <a:rPr lang="en-US" sz="1400" dirty="0">
                <a:ea typeface="+mn-lt"/>
                <a:cs typeface="+mn-lt"/>
              </a:rPr>
              <a:t>There is a decrease in crime which is manifested by the lower density of points</a:t>
            </a:r>
            <a:endParaRPr lang="en-US" sz="1400" dirty="0">
              <a:cs typeface="Segoe UI"/>
            </a:endParaRPr>
          </a:p>
          <a:p>
            <a:pPr lvl="1"/>
            <a:r>
              <a:rPr lang="en-US" sz="1400" dirty="0">
                <a:ea typeface="+mn-lt"/>
                <a:cs typeface="+mn-lt"/>
              </a:rPr>
              <a:t>The location of the crimes in general are the same</a:t>
            </a:r>
            <a:endParaRPr lang="en-US" sz="1400" dirty="0">
              <a:cs typeface="Segoe UI"/>
            </a:endParaRPr>
          </a:p>
          <a:p>
            <a:endParaRPr lang="en-US" sz="1800" dirty="0">
              <a:cs typeface="Segoe UI"/>
            </a:endParaRPr>
          </a:p>
        </p:txBody>
      </p:sp>
      <p:pic>
        <p:nvPicPr>
          <p:cNvPr id="4" name="Picture 4" descr="Chart, scatter chart&#10;&#10;Description automatically generated">
            <a:extLst>
              <a:ext uri="{FF2B5EF4-FFF2-40B4-BE49-F238E27FC236}">
                <a16:creationId xmlns:a16="http://schemas.microsoft.com/office/drawing/2014/main" id="{1C30362D-712E-F8AE-87B6-07BC850014CA}"/>
              </a:ext>
            </a:extLst>
          </p:cNvPr>
          <p:cNvPicPr>
            <a:picLocks noChangeAspect="1"/>
          </p:cNvPicPr>
          <p:nvPr/>
        </p:nvPicPr>
        <p:blipFill>
          <a:blip r:embed="rId2"/>
          <a:stretch>
            <a:fillRect/>
          </a:stretch>
        </p:blipFill>
        <p:spPr>
          <a:xfrm>
            <a:off x="1660613" y="2396732"/>
            <a:ext cx="8920179" cy="3902579"/>
          </a:xfrm>
          <a:prstGeom prst="rect">
            <a:avLst/>
          </a:prstGeom>
        </p:spPr>
      </p:pic>
      <p:grpSp>
        <p:nvGrpSpPr>
          <p:cNvPr id="25" name="Bottom Right">
            <a:extLst>
              <a:ext uri="{FF2B5EF4-FFF2-40B4-BE49-F238E27FC236}">
                <a16:creationId xmlns:a16="http://schemas.microsoft.com/office/drawing/2014/main" id="{B1974323-6061-403E-B0D1-A73F283752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6" name="Freeform: Shape 25">
              <a:extLst>
                <a:ext uri="{FF2B5EF4-FFF2-40B4-BE49-F238E27FC236}">
                  <a16:creationId xmlns:a16="http://schemas.microsoft.com/office/drawing/2014/main" id="{8361968C-F531-4231-BBDC-3415177EA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7" name="Graphic 157">
              <a:extLst>
                <a:ext uri="{FF2B5EF4-FFF2-40B4-BE49-F238E27FC236}">
                  <a16:creationId xmlns:a16="http://schemas.microsoft.com/office/drawing/2014/main" id="{E72294A1-7036-4100-8596-574E6EEB0BB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9" name="Freeform: Shape 28">
                <a:extLst>
                  <a:ext uri="{FF2B5EF4-FFF2-40B4-BE49-F238E27FC236}">
                    <a16:creationId xmlns:a16="http://schemas.microsoft.com/office/drawing/2014/main" id="{BEDBF857-3C89-44F9-9C0D-B5439C63DB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3F3B354C-0CC2-421F-89E2-6AA4EB15C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0AB573DB-6079-4DBA-A027-A37A6FB6E7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BCBCC42A-F810-45E8-A0E4-7659F0B3E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772F30E3-9A21-43C2-97B8-2209BE7D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2E54461-65B3-4F28-9F39-F68AE0C7E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542231B2-F2ED-49B7-A9A1-60A0C3A31E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8" name="Freeform: Shape 27">
              <a:extLst>
                <a:ext uri="{FF2B5EF4-FFF2-40B4-BE49-F238E27FC236}">
                  <a16:creationId xmlns:a16="http://schemas.microsoft.com/office/drawing/2014/main" id="{7A628F82-CF87-44D1-A6D8-8C000BFE63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584571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2DEDC-C91D-CBB7-DEE6-EEA9D9D5BCF0}"/>
              </a:ext>
            </a:extLst>
          </p:cNvPr>
          <p:cNvSpPr>
            <a:spLocks noGrp="1"/>
          </p:cNvSpPr>
          <p:nvPr>
            <p:ph type="title"/>
          </p:nvPr>
        </p:nvSpPr>
        <p:spPr/>
        <p:txBody>
          <a:bodyPr/>
          <a:lstStyle/>
          <a:p>
            <a:r>
              <a:rPr lang="en-US" dirty="0">
                <a:ea typeface="+mj-lt"/>
                <a:cs typeface="+mj-lt"/>
              </a:rPr>
              <a:t>Insights &amp; Recommendations</a:t>
            </a:r>
            <a:endParaRPr lang="en-US" dirty="0"/>
          </a:p>
        </p:txBody>
      </p:sp>
      <p:sp>
        <p:nvSpPr>
          <p:cNvPr id="3" name="Content Placeholder 2">
            <a:extLst>
              <a:ext uri="{FF2B5EF4-FFF2-40B4-BE49-F238E27FC236}">
                <a16:creationId xmlns:a16="http://schemas.microsoft.com/office/drawing/2014/main" id="{27B898EE-AF5D-6D89-4C18-286D022C931E}"/>
              </a:ext>
            </a:extLst>
          </p:cNvPr>
          <p:cNvSpPr>
            <a:spLocks noGrp="1"/>
          </p:cNvSpPr>
          <p:nvPr>
            <p:ph idx="1"/>
          </p:nvPr>
        </p:nvSpPr>
        <p:spPr/>
        <p:txBody>
          <a:bodyPr vert="horz" lIns="91440" tIns="45720" rIns="91440" bIns="45720" rtlCol="0" anchor="t">
            <a:normAutofit fontScale="47500" lnSpcReduction="20000"/>
          </a:bodyPr>
          <a:lstStyle/>
          <a:p>
            <a:pPr marL="0" indent="0">
              <a:buNone/>
            </a:pPr>
            <a:r>
              <a:rPr lang="en-US" dirty="0">
                <a:ea typeface="+mn-lt"/>
                <a:cs typeface="+mn-lt"/>
              </a:rPr>
              <a:t>1. Notable crime rate is higher during the July and August.</a:t>
            </a:r>
            <a:endParaRPr lang="en-US" dirty="0">
              <a:cs typeface="Segoe UI"/>
            </a:endParaRPr>
          </a:p>
          <a:p>
            <a:pPr lvl="1"/>
            <a:r>
              <a:rPr lang="en-US" dirty="0">
                <a:ea typeface="+mn-lt"/>
                <a:cs typeface="+mn-lt"/>
              </a:rPr>
              <a:t>A trend we see across our analysis shows that crime rates spike from July – August during the summer period. This can be  because during winter it is really cold in Chicago and people usually don't go out much whereas in summer time they go out for enjoying or exploring.</a:t>
            </a:r>
            <a:endParaRPr lang="en-US" dirty="0">
              <a:cs typeface="Segoe UI"/>
            </a:endParaRPr>
          </a:p>
          <a:p>
            <a:pPr marL="0" indent="0">
              <a:buNone/>
            </a:pPr>
            <a:r>
              <a:rPr lang="en-US" dirty="0">
                <a:ea typeface="+mn-lt"/>
                <a:cs typeface="+mn-lt"/>
              </a:rPr>
              <a:t>2. Theft is the mostly populated crime in Chicago and it happens during day time. </a:t>
            </a:r>
            <a:endParaRPr lang="en-US">
              <a:ea typeface="+mn-lt"/>
              <a:cs typeface="+mn-lt"/>
            </a:endParaRPr>
          </a:p>
          <a:p>
            <a:pPr marL="0" indent="0">
              <a:buNone/>
            </a:pPr>
            <a:r>
              <a:rPr lang="en-US" dirty="0">
                <a:ea typeface="+mn-lt"/>
                <a:cs typeface="+mn-lt"/>
              </a:rPr>
              <a:t>Crime might spike at this as most of the people leave their homes unattended and theft, </a:t>
            </a:r>
            <a:r>
              <a:rPr lang="en-US" dirty="0" err="1">
                <a:ea typeface="+mn-lt"/>
                <a:cs typeface="+mn-lt"/>
              </a:rPr>
              <a:t>bulgary</a:t>
            </a:r>
            <a:r>
              <a:rPr lang="en-US" dirty="0">
                <a:ea typeface="+mn-lt"/>
                <a:cs typeface="+mn-lt"/>
              </a:rPr>
              <a:t> and robbery happens at that time.</a:t>
            </a:r>
            <a:endParaRPr lang="en-US" dirty="0">
              <a:cs typeface="Segoe UI"/>
            </a:endParaRPr>
          </a:p>
          <a:p>
            <a:pPr marL="0" indent="0">
              <a:buNone/>
            </a:pPr>
            <a:r>
              <a:rPr lang="en-US" b="1" dirty="0">
                <a:ea typeface="+mn-lt"/>
                <a:cs typeface="+mn-lt"/>
              </a:rPr>
              <a:t>From the above to analysis, it is recommended to have a good theft protection system in house as Theft is most prominent crime and it happens during day and in summer months when people are not at home. Therefore, a better protection systems can help us reduce this crime category.</a:t>
            </a:r>
            <a:endParaRPr lang="en-US" dirty="0">
              <a:ea typeface="+mn-lt"/>
              <a:cs typeface="+mn-lt"/>
            </a:endParaRPr>
          </a:p>
          <a:p>
            <a:pPr marL="0" indent="0">
              <a:buNone/>
            </a:pPr>
            <a:r>
              <a:rPr lang="en-US" dirty="0">
                <a:ea typeface="+mn-lt"/>
                <a:cs typeface="+mn-lt"/>
              </a:rPr>
              <a:t>3. Gun related incidents are frequently reported with high arrest rates</a:t>
            </a:r>
            <a:endParaRPr lang="en-US" dirty="0">
              <a:cs typeface="Segoe UI"/>
            </a:endParaRPr>
          </a:p>
          <a:p>
            <a:pPr marL="0" indent="0">
              <a:buNone/>
            </a:pPr>
            <a:r>
              <a:rPr lang="en-US" dirty="0">
                <a:ea typeface="+mn-lt"/>
                <a:cs typeface="+mn-lt"/>
              </a:rPr>
              <a:t>From our analysis, we can see that assault and robbery with handguns are the most highly reported incidents in Chicago. This is also coupled with the fact that gun violence is more likely to lead to fatality and people are more inclined to report gun violence as compared to theft or battery. </a:t>
            </a:r>
            <a:endParaRPr lang="en-US">
              <a:cs typeface="Segoe UI"/>
            </a:endParaRPr>
          </a:p>
          <a:p>
            <a:pPr marL="0" indent="0">
              <a:buNone/>
            </a:pPr>
            <a:r>
              <a:rPr lang="en-US" dirty="0">
                <a:ea typeface="+mn-lt"/>
                <a:cs typeface="+mn-lt"/>
              </a:rPr>
              <a:t>4. Evidently, the overall percentage of crime is falling, but on the individual analysis we found that major crime categories are rising in last 3-4 years. Therefore, a keen measures should be taken by the police to control each and every crime type.</a:t>
            </a:r>
            <a:endParaRPr lang="en-US">
              <a:cs typeface="Segoe UI"/>
            </a:endParaRPr>
          </a:p>
          <a:p>
            <a:pPr marL="0" indent="0">
              <a:buNone/>
            </a:pPr>
            <a:r>
              <a:rPr lang="en-US" dirty="0">
                <a:ea typeface="+mn-lt"/>
                <a:cs typeface="+mn-lt"/>
              </a:rPr>
              <a:t>5. Mostly Assault is reported during the day hours, this means people are not safe in day hours in comparison to night hours. The police must increase their protection during the day to prevent Assault happenings with the people.</a:t>
            </a:r>
            <a:endParaRPr lang="en-US" dirty="0">
              <a:cs typeface="Segoe UI"/>
            </a:endParaRPr>
          </a:p>
        </p:txBody>
      </p:sp>
    </p:spTree>
    <p:extLst>
      <p:ext uri="{BB962C8B-B14F-4D97-AF65-F5344CB8AC3E}">
        <p14:creationId xmlns:p14="http://schemas.microsoft.com/office/powerpoint/2010/main" val="501999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516AF-0118-C826-9D7A-71D98D1EA316}"/>
              </a:ext>
            </a:extLst>
          </p:cNvPr>
          <p:cNvSpPr>
            <a:spLocks noGrp="1"/>
          </p:cNvSpPr>
          <p:nvPr>
            <p:ph type="title"/>
          </p:nvPr>
        </p:nvSpPr>
        <p:spPr>
          <a:xfrm>
            <a:off x="807098" y="2394533"/>
            <a:ext cx="10515600" cy="1325563"/>
          </a:xfrm>
        </p:spPr>
        <p:txBody>
          <a:bodyPr/>
          <a:lstStyle/>
          <a:p>
            <a:pPr algn="ctr"/>
            <a:r>
              <a:rPr lang="en-US" dirty="0"/>
              <a:t>THANK YOU</a:t>
            </a:r>
          </a:p>
        </p:txBody>
      </p:sp>
    </p:spTree>
    <p:extLst>
      <p:ext uri="{BB962C8B-B14F-4D97-AF65-F5344CB8AC3E}">
        <p14:creationId xmlns:p14="http://schemas.microsoft.com/office/powerpoint/2010/main" val="3356704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80046-70EE-3691-5DEF-E1D47244B0D1}"/>
              </a:ext>
            </a:extLst>
          </p:cNvPr>
          <p:cNvSpPr>
            <a:spLocks noGrp="1"/>
          </p:cNvSpPr>
          <p:nvPr>
            <p:ph type="title"/>
          </p:nvPr>
        </p:nvSpPr>
        <p:spPr/>
        <p:txBody>
          <a:bodyPr>
            <a:normAutofit/>
          </a:bodyPr>
          <a:lstStyle/>
          <a:p>
            <a:r>
              <a:rPr lang="en-US" dirty="0"/>
              <a:t>1. Data Preprocessing</a:t>
            </a:r>
          </a:p>
        </p:txBody>
      </p:sp>
      <p:sp>
        <p:nvSpPr>
          <p:cNvPr id="3" name="Content Placeholder 2">
            <a:extLst>
              <a:ext uri="{FF2B5EF4-FFF2-40B4-BE49-F238E27FC236}">
                <a16:creationId xmlns:a16="http://schemas.microsoft.com/office/drawing/2014/main" id="{E06AE06C-6DB4-8171-FFB6-764299CB4488}"/>
              </a:ext>
            </a:extLst>
          </p:cNvPr>
          <p:cNvSpPr>
            <a:spLocks noGrp="1"/>
          </p:cNvSpPr>
          <p:nvPr>
            <p:ph idx="1"/>
          </p:nvPr>
        </p:nvSpPr>
        <p:spPr/>
        <p:txBody>
          <a:bodyPr vert="horz" lIns="91440" tIns="45720" rIns="91440" bIns="45720" rtlCol="0" anchor="t">
            <a:normAutofit fontScale="92500" lnSpcReduction="10000"/>
          </a:bodyPr>
          <a:lstStyle/>
          <a:p>
            <a:r>
              <a:rPr lang="en-US" dirty="0">
                <a:cs typeface="Segoe UI"/>
              </a:rPr>
              <a:t>1. </a:t>
            </a:r>
            <a:r>
              <a:rPr lang="en-US" b="1" dirty="0"/>
              <a:t>Examination of dataset </a:t>
            </a:r>
            <a:endParaRPr lang="en-US">
              <a:cs typeface="Segoe UI"/>
            </a:endParaRPr>
          </a:p>
          <a:p>
            <a:pPr lvl="1"/>
            <a:r>
              <a:rPr lang="en-US" dirty="0">
                <a:latin typeface="Consolas"/>
                <a:cs typeface="Segoe UI"/>
              </a:rPr>
              <a:t>Length of dataset – 7690564 rows</a:t>
            </a:r>
            <a:endParaRPr lang="en-US" b="1" dirty="0">
              <a:cs typeface="Segoe UI"/>
            </a:endParaRPr>
          </a:p>
          <a:p>
            <a:pPr lvl="1"/>
            <a:r>
              <a:rPr lang="en-US" dirty="0">
                <a:latin typeface="Consolas"/>
                <a:cs typeface="Segoe UI"/>
              </a:rPr>
              <a:t>30 columns</a:t>
            </a:r>
          </a:p>
          <a:p>
            <a:pPr lvl="1"/>
            <a:r>
              <a:rPr lang="en-US" dirty="0">
                <a:latin typeface="Consolas"/>
                <a:cs typeface="Segoe UI"/>
              </a:rPr>
              <a:t>The names of the features :
 ID, Case Number, Date, Block, IUCR, Primary Type, Description, Location Description, Arrest, Domestic, Beat, District, Ward, Community Area, FBI Code, X Coordinate, Y Coordinate, Year, Updated On, Latitude, Longitude, Location, Historical Wards 2003-2015, Zip Codes, Community Areas, Census Tracts, Wards, Boundaries - ZIP Codes, Police Districts, Police Beats</a:t>
            </a:r>
          </a:p>
        </p:txBody>
      </p:sp>
    </p:spTree>
    <p:extLst>
      <p:ext uri="{BB962C8B-B14F-4D97-AF65-F5344CB8AC3E}">
        <p14:creationId xmlns:p14="http://schemas.microsoft.com/office/powerpoint/2010/main" val="4165160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907F-DAC0-1E61-1184-7BBFDF1B530B}"/>
              </a:ext>
            </a:extLst>
          </p:cNvPr>
          <p:cNvSpPr>
            <a:spLocks noGrp="1"/>
          </p:cNvSpPr>
          <p:nvPr>
            <p:ph type="title"/>
          </p:nvPr>
        </p:nvSpPr>
        <p:spPr/>
        <p:txBody>
          <a:bodyPr/>
          <a:lstStyle/>
          <a:p>
            <a:r>
              <a:rPr lang="en-US" dirty="0">
                <a:ea typeface="+mj-lt"/>
                <a:cs typeface="+mj-lt"/>
              </a:rPr>
              <a:t>1. Data Preprocessing</a:t>
            </a:r>
          </a:p>
        </p:txBody>
      </p:sp>
      <p:sp>
        <p:nvSpPr>
          <p:cNvPr id="3" name="Content Placeholder 2">
            <a:extLst>
              <a:ext uri="{FF2B5EF4-FFF2-40B4-BE49-F238E27FC236}">
                <a16:creationId xmlns:a16="http://schemas.microsoft.com/office/drawing/2014/main" id="{3656E9A4-2314-3E53-32DA-DD5055D3A24B}"/>
              </a:ext>
            </a:extLst>
          </p:cNvPr>
          <p:cNvSpPr>
            <a:spLocks noGrp="1"/>
          </p:cNvSpPr>
          <p:nvPr>
            <p:ph idx="1"/>
          </p:nvPr>
        </p:nvSpPr>
        <p:spPr/>
        <p:txBody>
          <a:bodyPr vert="horz" lIns="91440" tIns="45720" rIns="91440" bIns="45720" rtlCol="0" anchor="t">
            <a:normAutofit fontScale="62500" lnSpcReduction="20000"/>
          </a:bodyPr>
          <a:lstStyle/>
          <a:p>
            <a:pPr marL="0" indent="0">
              <a:buNone/>
            </a:pPr>
            <a:r>
              <a:rPr lang="en-US" dirty="0">
                <a:ea typeface="+mn-lt"/>
                <a:cs typeface="+mn-lt"/>
              </a:rPr>
              <a:t>1. </a:t>
            </a:r>
            <a:r>
              <a:rPr lang="en-US" b="1" dirty="0">
                <a:ea typeface="+mn-lt"/>
                <a:cs typeface="+mn-lt"/>
              </a:rPr>
              <a:t>Examination of dataset </a:t>
            </a:r>
            <a:endParaRPr lang="en-US" dirty="0">
              <a:ea typeface="+mn-lt"/>
              <a:cs typeface="+mn-lt"/>
            </a:endParaRPr>
          </a:p>
          <a:p>
            <a:r>
              <a:rPr lang="en-US" dirty="0">
                <a:ea typeface="+mn-lt"/>
                <a:cs typeface="+mn-lt"/>
              </a:rPr>
              <a:t>The given data provides us the information on various parameters of the crime.</a:t>
            </a:r>
          </a:p>
          <a:p>
            <a:r>
              <a:rPr lang="en-US" dirty="0">
                <a:ea typeface="+mn-lt"/>
                <a:cs typeface="+mn-lt"/>
              </a:rPr>
              <a:t>Starting with, Primary Type describes the type of crime happening in Chicago.</a:t>
            </a:r>
            <a:endParaRPr lang="en-US" dirty="0"/>
          </a:p>
          <a:p>
            <a:pPr lvl="1"/>
            <a:r>
              <a:rPr lang="en-US" dirty="0">
                <a:ea typeface="+mn-lt"/>
                <a:cs typeface="+mn-lt"/>
              </a:rPr>
              <a:t>For example - Theft, Criminal Damage, Narcotics, Motor Vehicle Theft, etc.</a:t>
            </a:r>
          </a:p>
          <a:p>
            <a:r>
              <a:rPr lang="en-US" dirty="0">
                <a:ea typeface="+mn-lt"/>
                <a:cs typeface="+mn-lt"/>
              </a:rPr>
              <a:t>IUCR represents the crime code as per the legal authorities.</a:t>
            </a:r>
            <a:endParaRPr lang="en-US" dirty="0"/>
          </a:p>
          <a:p>
            <a:r>
              <a:rPr lang="en-US" dirty="0">
                <a:ea typeface="+mn-lt"/>
                <a:cs typeface="+mn-lt"/>
              </a:rPr>
              <a:t>Date column describes the date and time when the crime actually happened and reported.</a:t>
            </a:r>
            <a:endParaRPr lang="en-US" dirty="0"/>
          </a:p>
          <a:p>
            <a:r>
              <a:rPr lang="en-US" dirty="0">
                <a:ea typeface="+mn-lt"/>
                <a:cs typeface="+mn-lt"/>
              </a:rPr>
              <a:t>Description provides the overview of crime by providing a brief analysis.</a:t>
            </a:r>
          </a:p>
          <a:p>
            <a:r>
              <a:rPr lang="en-US" dirty="0">
                <a:ea typeface="+mn-lt"/>
                <a:cs typeface="+mn-lt"/>
              </a:rPr>
              <a:t>Location Description tells the general place where the crime happens in Chicago.</a:t>
            </a:r>
          </a:p>
          <a:p>
            <a:r>
              <a:rPr lang="en-US" dirty="0">
                <a:ea typeface="+mn-lt"/>
                <a:cs typeface="+mn-lt"/>
              </a:rPr>
              <a:t>Arrest column describe if the criminal has been arrested or not.</a:t>
            </a:r>
          </a:p>
          <a:p>
            <a:r>
              <a:rPr lang="en-US" dirty="0">
                <a:ea typeface="+mn-lt"/>
                <a:cs typeface="+mn-lt"/>
              </a:rPr>
              <a:t>District, Ward, Community Area, X and Y Coordinate, Latitude and Longitude all parameters help in identifying the exact point where the crime has happened.</a:t>
            </a:r>
          </a:p>
          <a:p>
            <a:r>
              <a:rPr lang="en-US" dirty="0">
                <a:ea typeface="+mn-lt"/>
                <a:cs typeface="+mn-lt"/>
              </a:rPr>
              <a:t>Police Districts and Police Beats describe the presence of Police specific to the location.</a:t>
            </a:r>
            <a:endParaRPr lang="en-US" dirty="0"/>
          </a:p>
          <a:p>
            <a:endParaRPr lang="en-US" dirty="0">
              <a:cs typeface="Segoe UI"/>
            </a:endParaRPr>
          </a:p>
        </p:txBody>
      </p:sp>
    </p:spTree>
    <p:extLst>
      <p:ext uri="{BB962C8B-B14F-4D97-AF65-F5344CB8AC3E}">
        <p14:creationId xmlns:p14="http://schemas.microsoft.com/office/powerpoint/2010/main" val="2365769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8"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B5C8D0B5-762D-0C58-AA56-922CB821C5C7}"/>
              </a:ext>
            </a:extLst>
          </p:cNvPr>
          <p:cNvSpPr>
            <a:spLocks noGrp="1"/>
          </p:cNvSpPr>
          <p:nvPr>
            <p:ph type="title"/>
          </p:nvPr>
        </p:nvSpPr>
        <p:spPr>
          <a:xfrm>
            <a:off x="-574" y="-360163"/>
            <a:ext cx="5159247" cy="2236864"/>
          </a:xfrm>
        </p:spPr>
        <p:txBody>
          <a:bodyPr>
            <a:normAutofit/>
          </a:bodyPr>
          <a:lstStyle/>
          <a:p>
            <a:r>
              <a:rPr lang="en-US" dirty="0"/>
              <a:t>2. Data Cleaning</a:t>
            </a:r>
          </a:p>
        </p:txBody>
      </p:sp>
      <p:sp>
        <p:nvSpPr>
          <p:cNvPr id="3" name="Content Placeholder 2">
            <a:extLst>
              <a:ext uri="{FF2B5EF4-FFF2-40B4-BE49-F238E27FC236}">
                <a16:creationId xmlns:a16="http://schemas.microsoft.com/office/drawing/2014/main" id="{34A7DBA9-7991-F1A4-C4C8-9BDCE387372D}"/>
              </a:ext>
            </a:extLst>
          </p:cNvPr>
          <p:cNvSpPr>
            <a:spLocks noGrp="1"/>
          </p:cNvSpPr>
          <p:nvPr>
            <p:ph idx="1"/>
          </p:nvPr>
        </p:nvSpPr>
        <p:spPr>
          <a:xfrm>
            <a:off x="5587" y="1310597"/>
            <a:ext cx="5651499" cy="5601660"/>
          </a:xfrm>
        </p:spPr>
        <p:txBody>
          <a:bodyPr vert="horz" lIns="91440" tIns="45720" rIns="91440" bIns="45720" rtlCol="0" anchor="t">
            <a:normAutofit fontScale="77500" lnSpcReduction="20000"/>
          </a:bodyPr>
          <a:lstStyle/>
          <a:p>
            <a:r>
              <a:rPr lang="en-US" sz="1800" b="1" dirty="0">
                <a:ea typeface="+mn-lt"/>
                <a:cs typeface="+mn-lt"/>
              </a:rPr>
              <a:t>Identify Missing Values in Data</a:t>
            </a:r>
            <a:endParaRPr lang="en-US" dirty="0">
              <a:ea typeface="+mn-lt"/>
              <a:cs typeface="+mn-lt"/>
            </a:endParaRPr>
          </a:p>
          <a:p>
            <a:pPr marL="0" indent="0">
              <a:buNone/>
            </a:pPr>
            <a:r>
              <a:rPr lang="en-US" sz="1800" dirty="0">
                <a:ea typeface="+mn-lt"/>
                <a:cs typeface="+mn-lt"/>
              </a:rPr>
              <a:t>The missing values in the dataset are:</a:t>
            </a:r>
            <a:endParaRPr lang="en-US" dirty="0">
              <a:cs typeface="Segoe UI"/>
            </a:endParaRPr>
          </a:p>
          <a:p>
            <a:r>
              <a:rPr lang="en-US" sz="1800" b="1" dirty="0">
                <a:ea typeface="+mn-lt"/>
                <a:cs typeface="+mn-lt"/>
              </a:rPr>
              <a:t>Case Number</a:t>
            </a:r>
            <a:r>
              <a:rPr lang="en-US" sz="1800" dirty="0">
                <a:ea typeface="+mn-lt"/>
                <a:cs typeface="+mn-lt"/>
              </a:rPr>
              <a:t> (text datatype) : the Chicago Police Department RD Number (Records Division Number), which is unique to the incident.</a:t>
            </a:r>
            <a:endParaRPr lang="en-US" dirty="0"/>
          </a:p>
          <a:p>
            <a:r>
              <a:rPr lang="en-US" sz="1800" b="1" dirty="0">
                <a:ea typeface="+mn-lt"/>
                <a:cs typeface="+mn-lt"/>
              </a:rPr>
              <a:t>Location Description</a:t>
            </a:r>
            <a:r>
              <a:rPr lang="en-US" sz="1800" dirty="0">
                <a:ea typeface="+mn-lt"/>
                <a:cs typeface="+mn-lt"/>
              </a:rPr>
              <a:t> (text datatype) : description of the location where the incident occurred.</a:t>
            </a:r>
            <a:endParaRPr lang="en-US" dirty="0"/>
          </a:p>
          <a:p>
            <a:r>
              <a:rPr lang="en-US" sz="1800" b="1" dirty="0">
                <a:ea typeface="+mn-lt"/>
                <a:cs typeface="+mn-lt"/>
              </a:rPr>
              <a:t>District</a:t>
            </a:r>
            <a:r>
              <a:rPr lang="en-US" sz="1800" dirty="0">
                <a:ea typeface="+mn-lt"/>
                <a:cs typeface="+mn-lt"/>
              </a:rPr>
              <a:t> (text datatype) : Indicates the police district where the incident occurred.</a:t>
            </a:r>
            <a:endParaRPr lang="en-US" dirty="0"/>
          </a:p>
          <a:p>
            <a:r>
              <a:rPr lang="en-US" sz="1800" b="1" dirty="0">
                <a:ea typeface="+mn-lt"/>
                <a:cs typeface="+mn-lt"/>
              </a:rPr>
              <a:t>Ward</a:t>
            </a:r>
            <a:r>
              <a:rPr lang="en-US" sz="1800" dirty="0">
                <a:ea typeface="+mn-lt"/>
                <a:cs typeface="+mn-lt"/>
              </a:rPr>
              <a:t> (number datatype) : the ward (City Council district) where the incident occurred.</a:t>
            </a:r>
            <a:endParaRPr lang="en-US" dirty="0"/>
          </a:p>
          <a:p>
            <a:r>
              <a:rPr lang="en-US" sz="1800" b="1" dirty="0">
                <a:ea typeface="+mn-lt"/>
                <a:cs typeface="+mn-lt"/>
              </a:rPr>
              <a:t>Community Area</a:t>
            </a:r>
            <a:r>
              <a:rPr lang="en-US" sz="1800" dirty="0">
                <a:ea typeface="+mn-lt"/>
                <a:cs typeface="+mn-lt"/>
              </a:rPr>
              <a:t> (text datatype) : indicates the community area where the incident occurred. Chicago has 77 community areas.</a:t>
            </a:r>
            <a:endParaRPr lang="en-US" dirty="0"/>
          </a:p>
          <a:p>
            <a:r>
              <a:rPr lang="en-US" sz="1800" b="1" dirty="0">
                <a:ea typeface="+mn-lt"/>
                <a:cs typeface="+mn-lt"/>
              </a:rPr>
              <a:t>Latitude</a:t>
            </a:r>
            <a:r>
              <a:rPr lang="en-US" sz="1800" dirty="0">
                <a:ea typeface="+mn-lt"/>
                <a:cs typeface="+mn-lt"/>
              </a:rPr>
              <a:t> (number datatype) : the latitude of the location where the incident occurred. This location is shifted from the actual location for partial redaction but falls on the same block.</a:t>
            </a:r>
            <a:endParaRPr lang="en-US" dirty="0"/>
          </a:p>
          <a:p>
            <a:r>
              <a:rPr lang="en-US" sz="1800" b="1" dirty="0">
                <a:ea typeface="+mn-lt"/>
                <a:cs typeface="+mn-lt"/>
              </a:rPr>
              <a:t>Longitude</a:t>
            </a:r>
            <a:r>
              <a:rPr lang="en-US" sz="1800" dirty="0">
                <a:ea typeface="+mn-lt"/>
                <a:cs typeface="+mn-lt"/>
              </a:rPr>
              <a:t> (number datatype) : the longitude of the location where the incident occurred. This location is shifted from the actual location for partial redaction but falls on the same block.</a:t>
            </a:r>
            <a:endParaRPr lang="en-US" dirty="0"/>
          </a:p>
          <a:p>
            <a:pPr marL="0" indent="0">
              <a:buNone/>
            </a:pPr>
            <a:r>
              <a:rPr lang="en-US" sz="1800" dirty="0">
                <a:ea typeface="+mn-lt"/>
                <a:cs typeface="+mn-lt"/>
              </a:rPr>
              <a:t>The rest of the missing values of the features is less important because they are not included in this analysis.</a:t>
            </a:r>
            <a:endParaRPr lang="en-US" dirty="0">
              <a:cs typeface="Segoe UI"/>
            </a:endParaRPr>
          </a:p>
        </p:txBody>
      </p:sp>
      <p:pic>
        <p:nvPicPr>
          <p:cNvPr id="4" name="Picture 4" descr="Chart, bar chart&#10;&#10;Description automatically generated">
            <a:extLst>
              <a:ext uri="{FF2B5EF4-FFF2-40B4-BE49-F238E27FC236}">
                <a16:creationId xmlns:a16="http://schemas.microsoft.com/office/drawing/2014/main" id="{53F01C2F-0A4C-4C30-1246-CFEC1B0F4B4C}"/>
              </a:ext>
            </a:extLst>
          </p:cNvPr>
          <p:cNvPicPr>
            <a:picLocks noChangeAspect="1"/>
          </p:cNvPicPr>
          <p:nvPr/>
        </p:nvPicPr>
        <p:blipFill>
          <a:blip r:embed="rId2"/>
          <a:stretch>
            <a:fillRect/>
          </a:stretch>
        </p:blipFill>
        <p:spPr>
          <a:xfrm>
            <a:off x="5697927" y="567942"/>
            <a:ext cx="6197142" cy="5716862"/>
          </a:xfrm>
          <a:prstGeom prst="rect">
            <a:avLst/>
          </a:prstGeom>
        </p:spPr>
      </p:pic>
      <p:grpSp>
        <p:nvGrpSpPr>
          <p:cNvPr id="10"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4" name="Freeform: Shape 23">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5"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774525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5E33F-1B72-D27D-F268-F7D2D1984D84}"/>
              </a:ext>
            </a:extLst>
          </p:cNvPr>
          <p:cNvSpPr>
            <a:spLocks noGrp="1"/>
          </p:cNvSpPr>
          <p:nvPr>
            <p:ph type="title"/>
          </p:nvPr>
        </p:nvSpPr>
        <p:spPr/>
        <p:txBody>
          <a:bodyPr>
            <a:normAutofit fontScale="90000"/>
          </a:bodyPr>
          <a:lstStyle/>
          <a:p>
            <a:r>
              <a:rPr lang="en-US" dirty="0">
                <a:ea typeface="+mj-lt"/>
                <a:cs typeface="+mj-lt"/>
              </a:rPr>
              <a:t>How much of the data has been retained after this removal ?</a:t>
            </a:r>
            <a:endParaRPr lang="en-US" dirty="0"/>
          </a:p>
        </p:txBody>
      </p:sp>
      <p:sp>
        <p:nvSpPr>
          <p:cNvPr id="3" name="Content Placeholder 2">
            <a:extLst>
              <a:ext uri="{FF2B5EF4-FFF2-40B4-BE49-F238E27FC236}">
                <a16:creationId xmlns:a16="http://schemas.microsoft.com/office/drawing/2014/main" id="{98961104-6BD8-014B-B135-2FEFFE19BEE8}"/>
              </a:ext>
            </a:extLst>
          </p:cNvPr>
          <p:cNvSpPr>
            <a:spLocks noGrp="1"/>
          </p:cNvSpPr>
          <p:nvPr>
            <p:ph idx="1"/>
          </p:nvPr>
        </p:nvSpPr>
        <p:spPr/>
        <p:txBody>
          <a:bodyPr vert="horz" lIns="91440" tIns="45720" rIns="91440" bIns="45720" rtlCol="0" anchor="t">
            <a:normAutofit fontScale="92500" lnSpcReduction="10000"/>
          </a:bodyPr>
          <a:lstStyle/>
          <a:p>
            <a:r>
              <a:rPr lang="en-US" dirty="0">
                <a:ea typeface="+mn-lt"/>
                <a:cs typeface="+mn-lt"/>
              </a:rPr>
              <a:t>Dropping the rows will usually result in clean datasets and produce well-behaved data. But in this case, it removes a lot of information (around 9%) that might reduce result accuracy. Therefore, since only 91% of the data is retained, and the data set might diminish, </a:t>
            </a:r>
            <a:r>
              <a:rPr lang="en-US" b="1" dirty="0">
                <a:ea typeface="+mn-lt"/>
                <a:cs typeface="+mn-lt"/>
              </a:rPr>
              <a:t>we will not drop the rows with missing values.</a:t>
            </a:r>
            <a:endParaRPr lang="en-US" dirty="0">
              <a:cs typeface="Segoe UI"/>
            </a:endParaRPr>
          </a:p>
          <a:p>
            <a:r>
              <a:rPr lang="en-US" dirty="0">
                <a:ea typeface="+mn-lt"/>
                <a:cs typeface="+mn-lt"/>
              </a:rPr>
              <a:t>Instead of dropping corresponding rows that contain nulls, </a:t>
            </a:r>
            <a:r>
              <a:rPr lang="en-US" b="1" dirty="0">
                <a:ea typeface="+mn-lt"/>
                <a:cs typeface="+mn-lt"/>
              </a:rPr>
              <a:t>we choose to replace nulls and exclude such values from our specific analysis if needed.</a:t>
            </a:r>
            <a:r>
              <a:rPr lang="en-US" dirty="0">
                <a:ea typeface="+mn-lt"/>
                <a:cs typeface="+mn-lt"/>
              </a:rPr>
              <a:t> If we drop an observation based on incomplete information (e.g. missing location), we might lose valuable information (e.g. crime event counts).</a:t>
            </a:r>
            <a:endParaRPr lang="en-US" dirty="0"/>
          </a:p>
          <a:p>
            <a:endParaRPr lang="en-US" dirty="0">
              <a:cs typeface="Segoe UI"/>
            </a:endParaRPr>
          </a:p>
        </p:txBody>
      </p:sp>
    </p:spTree>
    <p:extLst>
      <p:ext uri="{BB962C8B-B14F-4D97-AF65-F5344CB8AC3E}">
        <p14:creationId xmlns:p14="http://schemas.microsoft.com/office/powerpoint/2010/main" val="2962760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Top left">
            <a:extLst>
              <a:ext uri="{FF2B5EF4-FFF2-40B4-BE49-F238E27FC236}">
                <a16:creationId xmlns:a16="http://schemas.microsoft.com/office/drawing/2014/main" id="{34B438D8-EF7C-445C-8B7F-953BEB1BC1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6" name="Freeform: Shape 15">
              <a:extLst>
                <a:ext uri="{FF2B5EF4-FFF2-40B4-BE49-F238E27FC236}">
                  <a16:creationId xmlns:a16="http://schemas.microsoft.com/office/drawing/2014/main" id="{9FE087E2-E4B7-42FA-A441-7EDEE41B0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Freeform: Shape 16">
              <a:extLst>
                <a:ext uri="{FF2B5EF4-FFF2-40B4-BE49-F238E27FC236}">
                  <a16:creationId xmlns:a16="http://schemas.microsoft.com/office/drawing/2014/main" id="{A61B2EF2-665F-429A-9CFB-08C14FAC99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0B0B1C71-6C49-4F64-8859-9CC59D7D9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6BBF9FA-27D4-45DF-8D9C-623EA4106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0F2F0D01-71CB-4693-A192-5BA045A5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E740E1FB-ACD1-41FC-9828-9B5D2CAA7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12BABC85-DC43-42B8-8AAA-9198D7A62D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48F9955-240E-4180-81B8-5909B1A91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DAE96AC0-DA2E-9B38-DB9B-870A32365DE9}"/>
              </a:ext>
            </a:extLst>
          </p:cNvPr>
          <p:cNvSpPr>
            <a:spLocks noGrp="1"/>
          </p:cNvSpPr>
          <p:nvPr>
            <p:ph type="title"/>
          </p:nvPr>
        </p:nvSpPr>
        <p:spPr>
          <a:xfrm>
            <a:off x="1198182" y="559813"/>
            <a:ext cx="3988369" cy="2236864"/>
          </a:xfrm>
        </p:spPr>
        <p:txBody>
          <a:bodyPr>
            <a:normAutofit/>
          </a:bodyPr>
          <a:lstStyle/>
          <a:p>
            <a:r>
              <a:rPr lang="en-US" sz="3700" b="1"/>
              <a:t>Dataset transformation</a:t>
            </a:r>
            <a:endParaRPr lang="en-US" sz="3700"/>
          </a:p>
        </p:txBody>
      </p:sp>
      <p:sp>
        <p:nvSpPr>
          <p:cNvPr id="8" name="Content Placeholder 7">
            <a:extLst>
              <a:ext uri="{FF2B5EF4-FFF2-40B4-BE49-F238E27FC236}">
                <a16:creationId xmlns:a16="http://schemas.microsoft.com/office/drawing/2014/main" id="{3D499E32-B0D2-32FC-4907-BA919DE7B0C5}"/>
              </a:ext>
            </a:extLst>
          </p:cNvPr>
          <p:cNvSpPr>
            <a:spLocks noGrp="1"/>
          </p:cNvSpPr>
          <p:nvPr>
            <p:ph idx="1"/>
          </p:nvPr>
        </p:nvSpPr>
        <p:spPr>
          <a:xfrm>
            <a:off x="154269" y="2955401"/>
            <a:ext cx="5632915" cy="3157686"/>
          </a:xfrm>
        </p:spPr>
        <p:txBody>
          <a:bodyPr vert="horz" lIns="91440" tIns="45720" rIns="91440" bIns="45720" rtlCol="0" anchor="t">
            <a:normAutofit fontScale="92500" lnSpcReduction="10000"/>
          </a:bodyPr>
          <a:lstStyle/>
          <a:p>
            <a:pPr marL="0" indent="0">
              <a:buNone/>
            </a:pPr>
            <a:r>
              <a:rPr lang="en-US" sz="1800" dirty="0">
                <a:ea typeface="+mn-lt"/>
                <a:cs typeface="+mn-lt"/>
              </a:rPr>
              <a:t>We can clearly see that the following columns have been loaded with defaults, in terms of their data type:</a:t>
            </a:r>
            <a:endParaRPr lang="en-US" sz="1800" dirty="0">
              <a:cs typeface="Segoe UI"/>
            </a:endParaRPr>
          </a:p>
          <a:p>
            <a:r>
              <a:rPr lang="en-US" sz="1800" b="1" i="1" dirty="0">
                <a:ea typeface="+mn-lt"/>
                <a:cs typeface="+mn-lt"/>
              </a:rPr>
              <a:t>Date:</a:t>
            </a:r>
            <a:r>
              <a:rPr lang="en-US" sz="1800" dirty="0">
                <a:ea typeface="+mn-lt"/>
                <a:cs typeface="+mn-lt"/>
              </a:rPr>
              <a:t> data type is str, should be datetime64</a:t>
            </a:r>
            <a:endParaRPr lang="en-US" dirty="0"/>
          </a:p>
          <a:p>
            <a:r>
              <a:rPr lang="en-US" sz="1800" b="1" i="1" dirty="0">
                <a:ea typeface="+mn-lt"/>
                <a:cs typeface="+mn-lt"/>
              </a:rPr>
              <a:t>District</a:t>
            </a:r>
            <a:r>
              <a:rPr lang="en-US" sz="1800" i="1" dirty="0">
                <a:ea typeface="+mn-lt"/>
                <a:cs typeface="+mn-lt"/>
              </a:rPr>
              <a:t>:</a:t>
            </a:r>
            <a:r>
              <a:rPr lang="en-US" sz="1800" dirty="0">
                <a:ea typeface="+mn-lt"/>
                <a:cs typeface="+mn-lt"/>
              </a:rPr>
              <a:t> data type is float64, should be int64</a:t>
            </a:r>
            <a:endParaRPr lang="en-US" dirty="0"/>
          </a:p>
          <a:p>
            <a:r>
              <a:rPr lang="en-US" sz="1800" b="1" i="1" dirty="0">
                <a:ea typeface="+mn-lt"/>
                <a:cs typeface="+mn-lt"/>
              </a:rPr>
              <a:t>Ward</a:t>
            </a:r>
            <a:r>
              <a:rPr lang="en-US" sz="1800" i="1" dirty="0">
                <a:ea typeface="+mn-lt"/>
                <a:cs typeface="+mn-lt"/>
              </a:rPr>
              <a:t>:</a:t>
            </a:r>
            <a:r>
              <a:rPr lang="en-US" sz="1800" dirty="0">
                <a:ea typeface="+mn-lt"/>
                <a:cs typeface="+mn-lt"/>
              </a:rPr>
              <a:t> data type is float64, should be int64</a:t>
            </a:r>
            <a:endParaRPr lang="en-US" dirty="0"/>
          </a:p>
          <a:p>
            <a:r>
              <a:rPr lang="en-US" sz="1800" b="1" i="1" dirty="0">
                <a:ea typeface="+mn-lt"/>
                <a:cs typeface="+mn-lt"/>
              </a:rPr>
              <a:t>Community Area</a:t>
            </a:r>
            <a:r>
              <a:rPr lang="en-US" sz="1800" i="1" dirty="0">
                <a:ea typeface="+mn-lt"/>
                <a:cs typeface="+mn-lt"/>
              </a:rPr>
              <a:t>:</a:t>
            </a:r>
            <a:r>
              <a:rPr lang="en-US" sz="1800" dirty="0">
                <a:ea typeface="+mn-lt"/>
                <a:cs typeface="+mn-lt"/>
              </a:rPr>
              <a:t> data type is float64, should be int64</a:t>
            </a:r>
            <a:endParaRPr lang="en-US" dirty="0"/>
          </a:p>
          <a:p>
            <a:pPr marL="0" indent="0">
              <a:buNone/>
            </a:pPr>
            <a:r>
              <a:rPr lang="en-US" sz="1800" dirty="0">
                <a:ea typeface="+mn-lt"/>
                <a:cs typeface="+mn-lt"/>
              </a:rPr>
              <a:t>We have converted the columns to appropriate datatypes for alignment with original dataset types and better performance gains.</a:t>
            </a:r>
            <a:endParaRPr lang="en-US" dirty="0">
              <a:cs typeface="Segoe UI"/>
            </a:endParaRPr>
          </a:p>
          <a:p>
            <a:endParaRPr lang="en-US" sz="1800" dirty="0">
              <a:cs typeface="Segoe UI"/>
            </a:endParaRPr>
          </a:p>
        </p:txBody>
      </p:sp>
      <p:pic>
        <p:nvPicPr>
          <p:cNvPr id="4" name="Picture 4" descr="Table&#10;&#10;Description automatically generated">
            <a:extLst>
              <a:ext uri="{FF2B5EF4-FFF2-40B4-BE49-F238E27FC236}">
                <a16:creationId xmlns:a16="http://schemas.microsoft.com/office/drawing/2014/main" id="{B1983674-75A5-0735-7470-3A25E2E01040}"/>
              </a:ext>
            </a:extLst>
          </p:cNvPr>
          <p:cNvPicPr>
            <a:picLocks noChangeAspect="1"/>
          </p:cNvPicPr>
          <p:nvPr/>
        </p:nvPicPr>
        <p:blipFill>
          <a:blip r:embed="rId2"/>
          <a:stretch>
            <a:fillRect/>
          </a:stretch>
        </p:blipFill>
        <p:spPr>
          <a:xfrm>
            <a:off x="6388270" y="567942"/>
            <a:ext cx="4816455" cy="5716862"/>
          </a:xfrm>
          <a:prstGeom prst="rect">
            <a:avLst/>
          </a:prstGeom>
        </p:spPr>
      </p:pic>
      <p:grpSp>
        <p:nvGrpSpPr>
          <p:cNvPr id="25" name="Bottom Right">
            <a:extLst>
              <a:ext uri="{FF2B5EF4-FFF2-40B4-BE49-F238E27FC236}">
                <a16:creationId xmlns:a16="http://schemas.microsoft.com/office/drawing/2014/main" id="{284021E3-6F46-410C-BF43-B2DED73655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26" name="Freeform: Shape 25">
              <a:extLst>
                <a:ext uri="{FF2B5EF4-FFF2-40B4-BE49-F238E27FC236}">
                  <a16:creationId xmlns:a16="http://schemas.microsoft.com/office/drawing/2014/main" id="{A48AF179-3265-4A10-A62C-92B7E186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7" name="Graphic 157">
              <a:extLst>
                <a:ext uri="{FF2B5EF4-FFF2-40B4-BE49-F238E27FC236}">
                  <a16:creationId xmlns:a16="http://schemas.microsoft.com/office/drawing/2014/main" id="{30DF5C12-B34D-4E70-8FD0-D98069994E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9" name="Freeform: Shape 28">
                <a:extLst>
                  <a:ext uri="{FF2B5EF4-FFF2-40B4-BE49-F238E27FC236}">
                    <a16:creationId xmlns:a16="http://schemas.microsoft.com/office/drawing/2014/main" id="{9589785B-0300-4D1C-BEFB-DCA5AA045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7F41DF3E-3189-428F-B4FE-AACA35130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7C51D846-61EF-4EB5-BE03-65A572A2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C5417C86-AA6B-4AD4-BD75-694E8E073E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51D5067E-85F6-4202-AFB5-41F9C9EA7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9598395-257E-4B18-949B-50F109866B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39DDA522-37EB-48B3-9B62-748F75D36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8" name="Freeform: Shape 27">
              <a:extLst>
                <a:ext uri="{FF2B5EF4-FFF2-40B4-BE49-F238E27FC236}">
                  <a16:creationId xmlns:a16="http://schemas.microsoft.com/office/drawing/2014/main" id="{B9D8F012-98AD-4320-BA44-DE1CE4E4D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Rectangle 4">
            <a:extLst>
              <a:ext uri="{FF2B5EF4-FFF2-40B4-BE49-F238E27FC236}">
                <a16:creationId xmlns:a16="http://schemas.microsoft.com/office/drawing/2014/main" id="{31C37121-813B-9F39-E1D9-F744A209C939}"/>
              </a:ext>
            </a:extLst>
          </p:cNvPr>
          <p:cNvSpPr/>
          <p:nvPr/>
        </p:nvSpPr>
        <p:spPr>
          <a:xfrm>
            <a:off x="6384072" y="933914"/>
            <a:ext cx="3586975" cy="1672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158ACD5-E61E-7C2A-9182-727612716421}"/>
              </a:ext>
            </a:extLst>
          </p:cNvPr>
          <p:cNvSpPr/>
          <p:nvPr/>
        </p:nvSpPr>
        <p:spPr>
          <a:xfrm>
            <a:off x="6393364" y="2569426"/>
            <a:ext cx="3577683" cy="5575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081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E823C-906B-A413-A9AA-03258B4FFB11}"/>
              </a:ext>
            </a:extLst>
          </p:cNvPr>
          <p:cNvSpPr>
            <a:spLocks noGrp="1"/>
          </p:cNvSpPr>
          <p:nvPr>
            <p:ph type="title"/>
          </p:nvPr>
        </p:nvSpPr>
        <p:spPr>
          <a:xfrm>
            <a:off x="1048139" y="2254574"/>
            <a:ext cx="10515600" cy="1325563"/>
          </a:xfrm>
        </p:spPr>
        <p:txBody>
          <a:bodyPr/>
          <a:lstStyle/>
          <a:p>
            <a:pPr algn="ctr"/>
            <a:r>
              <a:rPr lang="en-US" dirty="0"/>
              <a:t>Exploratory Data Analysis</a:t>
            </a:r>
            <a:endParaRPr lang="en-US"/>
          </a:p>
        </p:txBody>
      </p:sp>
      <p:sp>
        <p:nvSpPr>
          <p:cNvPr id="3" name="Content Placeholder 2">
            <a:extLst>
              <a:ext uri="{FF2B5EF4-FFF2-40B4-BE49-F238E27FC236}">
                <a16:creationId xmlns:a16="http://schemas.microsoft.com/office/drawing/2014/main" id="{69994718-3558-C4B2-9B0C-B2A70FF18614}"/>
              </a:ext>
            </a:extLst>
          </p:cNvPr>
          <p:cNvSpPr>
            <a:spLocks noGrp="1"/>
          </p:cNvSpPr>
          <p:nvPr>
            <p:ph idx="1"/>
          </p:nvPr>
        </p:nvSpPr>
        <p:spPr/>
        <p:txBody>
          <a:bodyPr vert="horz" lIns="91440" tIns="45720" rIns="91440" bIns="45720" rtlCol="0" anchor="t">
            <a:normAutofit/>
          </a:bodyPr>
          <a:lstStyle/>
          <a:p>
            <a:pPr lvl="1"/>
            <a:endParaRPr lang="en-US" dirty="0">
              <a:ea typeface="+mn-lt"/>
              <a:cs typeface="+mn-lt"/>
            </a:endParaRPr>
          </a:p>
          <a:p>
            <a:endParaRPr lang="en-US" dirty="0">
              <a:cs typeface="Segoe UI"/>
            </a:endParaRPr>
          </a:p>
          <a:p>
            <a:endParaRPr lang="en-US" dirty="0">
              <a:cs typeface="Segoe UI"/>
            </a:endParaRPr>
          </a:p>
          <a:p>
            <a:endParaRPr lang="en-US" dirty="0">
              <a:cs typeface="Segoe UI"/>
            </a:endParaRPr>
          </a:p>
        </p:txBody>
      </p:sp>
    </p:spTree>
    <p:extLst>
      <p:ext uri="{BB962C8B-B14F-4D97-AF65-F5344CB8AC3E}">
        <p14:creationId xmlns:p14="http://schemas.microsoft.com/office/powerpoint/2010/main" val="3629349911"/>
      </p:ext>
    </p:extLst>
  </p:cSld>
  <p:clrMapOvr>
    <a:masterClrMapping/>
  </p:clrMapOvr>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ExploreVTI</vt:lpstr>
      <vt:lpstr>Chicago Crime Data Analysis</vt:lpstr>
      <vt:lpstr>Is Chicago is Safe Place to travel or live?</vt:lpstr>
      <vt:lpstr>PowerPoint Presentation</vt:lpstr>
      <vt:lpstr>1. Data Preprocessing</vt:lpstr>
      <vt:lpstr>1. Data Preprocessing</vt:lpstr>
      <vt:lpstr>2. Data Cleaning</vt:lpstr>
      <vt:lpstr>How much of the data has been retained after this removal ?</vt:lpstr>
      <vt:lpstr>Dataset transformation</vt:lpstr>
      <vt:lpstr>Exploratory Data Analysis</vt:lpstr>
      <vt:lpstr>Overall Crime Trends in Chicago</vt:lpstr>
      <vt:lpstr>Overall Crime Trends in Chicago</vt:lpstr>
      <vt:lpstr>Overall Crime Trends in Chicago</vt:lpstr>
      <vt:lpstr>Overall Crime Trends in Chicago</vt:lpstr>
      <vt:lpstr>Overall Crime Trends in Chicago</vt:lpstr>
      <vt:lpstr>Overall Crime Trends in Chicago</vt:lpstr>
      <vt:lpstr>Detailed analysis of each category of crime over the years </vt:lpstr>
      <vt:lpstr>Detailed analysis of each category of crime over the years </vt:lpstr>
      <vt:lpstr>Detailed analysis of each category of crime over the years </vt:lpstr>
      <vt:lpstr>Detailed analysis of each category of crime over the years </vt:lpstr>
      <vt:lpstr>Ratio of Arrests Based on Crime Types </vt:lpstr>
      <vt:lpstr>Comparing the Categories of Crimes with those where Arrest is highest.</vt:lpstr>
      <vt:lpstr>Recent Trends in Crimes happening in Chicago </vt:lpstr>
      <vt:lpstr>Recent Trends in Crimes happening in Chicago </vt:lpstr>
      <vt:lpstr>Time-series trends using Heatmaps </vt:lpstr>
      <vt:lpstr>Analyzing days of week with the categories of the crime.</vt:lpstr>
      <vt:lpstr>Hourly analysis of crime in Chicago</vt:lpstr>
      <vt:lpstr>Analyzing top 5 Crime Types over the time of the day </vt:lpstr>
      <vt:lpstr>Analyzing top 5 Crime Types over the time of the day </vt:lpstr>
      <vt:lpstr>Top 10 crimes in the day vs top 10 crimes at night</vt:lpstr>
      <vt:lpstr>Top 10 crimes in the day vs top 10 crimes at night</vt:lpstr>
      <vt:lpstr>Location Trend Analysis</vt:lpstr>
      <vt:lpstr>Crimes by Police Districts</vt:lpstr>
      <vt:lpstr>Number of Incidents by Police Districts</vt:lpstr>
      <vt:lpstr>Ratio of Arrests by Police Districts</vt:lpstr>
      <vt:lpstr>Frequency of Crimes by Police Districts 2001 - 2022</vt:lpstr>
      <vt:lpstr>Top 5 Police Districts by Number of Crimes 2001 - 2022</vt:lpstr>
      <vt:lpstr>Comparison The Maps of Crimes for The Periods 2013 - 2018 vs 2019 - 2022</vt:lpstr>
      <vt:lpstr>Insights &amp; 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740</cp:revision>
  <dcterms:created xsi:type="dcterms:W3CDTF">2022-12-21T16:12:49Z</dcterms:created>
  <dcterms:modified xsi:type="dcterms:W3CDTF">2022-12-23T16:19:30Z</dcterms:modified>
</cp:coreProperties>
</file>